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3" r:id="rId3"/>
    <p:sldId id="258" r:id="rId4"/>
    <p:sldId id="309" r:id="rId5"/>
    <p:sldId id="324" r:id="rId6"/>
    <p:sldId id="314" r:id="rId7"/>
    <p:sldId id="313" r:id="rId8"/>
    <p:sldId id="310" r:id="rId9"/>
    <p:sldId id="299" r:id="rId10"/>
    <p:sldId id="326" r:id="rId11"/>
    <p:sldId id="325" r:id="rId12"/>
    <p:sldId id="312" r:id="rId13"/>
    <p:sldId id="282" r:id="rId14"/>
    <p:sldId id="327" r:id="rId15"/>
    <p:sldId id="271" r:id="rId16"/>
    <p:sldId id="280" r:id="rId17"/>
    <p:sldId id="281" r:id="rId18"/>
    <p:sldId id="302" r:id="rId19"/>
    <p:sldId id="305" r:id="rId20"/>
    <p:sldId id="303" r:id="rId21"/>
    <p:sldId id="275" r:id="rId22"/>
    <p:sldId id="257" r:id="rId23"/>
    <p:sldId id="274" r:id="rId24"/>
    <p:sldId id="273" r:id="rId25"/>
    <p:sldId id="266" r:id="rId26"/>
    <p:sldId id="283" r:id="rId27"/>
    <p:sldId id="284" r:id="rId28"/>
    <p:sldId id="279" r:id="rId29"/>
    <p:sldId id="307" r:id="rId30"/>
    <p:sldId id="315" r:id="rId31"/>
    <p:sldId id="289" r:id="rId32"/>
    <p:sldId id="287" r:id="rId33"/>
    <p:sldId id="288" r:id="rId34"/>
    <p:sldId id="263" r:id="rId35"/>
    <p:sldId id="292" r:id="rId36"/>
    <p:sldId id="297" r:id="rId37"/>
    <p:sldId id="29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1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707E03-02E5-4551-8F57-CC5A9FFD200B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E8DA9F2-C582-414F-8A3E-11122956CB24}">
      <dgm:prSet/>
      <dgm:spPr/>
      <dgm:t>
        <a:bodyPr/>
        <a:lstStyle/>
        <a:p>
          <a:r>
            <a:rPr lang="en-US"/>
            <a:t>Increase of inter-imperialist conflicts</a:t>
          </a:r>
        </a:p>
      </dgm:t>
    </dgm:pt>
    <dgm:pt modelId="{3275DACD-6385-483A-8E44-B24DF94A380B}" type="parTrans" cxnId="{8C2BF5ED-21BC-45B2-9B4B-F2B9E38AAD7C}">
      <dgm:prSet/>
      <dgm:spPr/>
      <dgm:t>
        <a:bodyPr/>
        <a:lstStyle/>
        <a:p>
          <a:endParaRPr lang="en-US"/>
        </a:p>
      </dgm:t>
    </dgm:pt>
    <dgm:pt modelId="{64D7C173-DB90-4CE8-9030-2433FA5F3471}" type="sibTrans" cxnId="{8C2BF5ED-21BC-45B2-9B4B-F2B9E38AAD7C}">
      <dgm:prSet/>
      <dgm:spPr/>
      <dgm:t>
        <a:bodyPr/>
        <a:lstStyle/>
        <a:p>
          <a:endParaRPr lang="en-US"/>
        </a:p>
      </dgm:t>
    </dgm:pt>
    <dgm:pt modelId="{A37A704A-FB3F-414E-BC81-05EE64BA6936}">
      <dgm:prSet/>
      <dgm:spPr/>
      <dgm:t>
        <a:bodyPr/>
        <a:lstStyle/>
        <a:p>
          <a:r>
            <a:rPr lang="en-US"/>
            <a:t>Surge in nationalism</a:t>
          </a:r>
        </a:p>
      </dgm:t>
    </dgm:pt>
    <dgm:pt modelId="{27BAE34D-BE28-45EE-908D-90165BFA5B5D}" type="parTrans" cxnId="{2BDAB5B2-3740-4E87-86FA-69CF94565E32}">
      <dgm:prSet/>
      <dgm:spPr/>
      <dgm:t>
        <a:bodyPr/>
        <a:lstStyle/>
        <a:p>
          <a:endParaRPr lang="en-US"/>
        </a:p>
      </dgm:t>
    </dgm:pt>
    <dgm:pt modelId="{F339A51F-052C-4C4B-B783-7052CCEDFC15}" type="sibTrans" cxnId="{2BDAB5B2-3740-4E87-86FA-69CF94565E32}">
      <dgm:prSet/>
      <dgm:spPr/>
      <dgm:t>
        <a:bodyPr/>
        <a:lstStyle/>
        <a:p>
          <a:endParaRPr lang="en-US"/>
        </a:p>
      </dgm:t>
    </dgm:pt>
    <dgm:pt modelId="{39565402-9293-4770-9916-CE064CCA94EA}" type="pres">
      <dgm:prSet presAssocID="{7B707E03-02E5-4551-8F57-CC5A9FFD200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534EDF0-BDDB-417E-9BB2-05FACE7C09BD}" type="pres">
      <dgm:prSet presAssocID="{7E8DA9F2-C582-414F-8A3E-11122956CB24}" presName="hierRoot1" presStyleCnt="0"/>
      <dgm:spPr/>
    </dgm:pt>
    <dgm:pt modelId="{30CA2FBC-462E-43F1-A6CB-BC43E76B7611}" type="pres">
      <dgm:prSet presAssocID="{7E8DA9F2-C582-414F-8A3E-11122956CB24}" presName="composite" presStyleCnt="0"/>
      <dgm:spPr/>
    </dgm:pt>
    <dgm:pt modelId="{B4DE87E6-E462-4AF1-A225-4AC33BB0D3C8}" type="pres">
      <dgm:prSet presAssocID="{7E8DA9F2-C582-414F-8A3E-11122956CB24}" presName="background" presStyleLbl="node0" presStyleIdx="0" presStyleCnt="2"/>
      <dgm:spPr/>
    </dgm:pt>
    <dgm:pt modelId="{693D2219-ECF3-4C5B-8B2E-BD1ED1745A4D}" type="pres">
      <dgm:prSet presAssocID="{7E8DA9F2-C582-414F-8A3E-11122956CB24}" presName="text" presStyleLbl="fgAcc0" presStyleIdx="0" presStyleCnt="2">
        <dgm:presLayoutVars>
          <dgm:chPref val="3"/>
        </dgm:presLayoutVars>
      </dgm:prSet>
      <dgm:spPr/>
    </dgm:pt>
    <dgm:pt modelId="{DAA96077-0532-4193-9E8A-6F3A80EA85E3}" type="pres">
      <dgm:prSet presAssocID="{7E8DA9F2-C582-414F-8A3E-11122956CB24}" presName="hierChild2" presStyleCnt="0"/>
      <dgm:spPr/>
    </dgm:pt>
    <dgm:pt modelId="{0123DC0C-AB0F-436F-A83B-ADEA26E889A5}" type="pres">
      <dgm:prSet presAssocID="{A37A704A-FB3F-414E-BC81-05EE64BA6936}" presName="hierRoot1" presStyleCnt="0"/>
      <dgm:spPr/>
    </dgm:pt>
    <dgm:pt modelId="{9DF6B9CC-85F8-4359-BC9B-8E0E23DA3598}" type="pres">
      <dgm:prSet presAssocID="{A37A704A-FB3F-414E-BC81-05EE64BA6936}" presName="composite" presStyleCnt="0"/>
      <dgm:spPr/>
    </dgm:pt>
    <dgm:pt modelId="{FA8E431E-482F-450F-8258-AC94C88F4689}" type="pres">
      <dgm:prSet presAssocID="{A37A704A-FB3F-414E-BC81-05EE64BA6936}" presName="background" presStyleLbl="node0" presStyleIdx="1" presStyleCnt="2"/>
      <dgm:spPr/>
    </dgm:pt>
    <dgm:pt modelId="{065D408C-3E04-42C8-A3ED-81A726A643AA}" type="pres">
      <dgm:prSet presAssocID="{A37A704A-FB3F-414E-BC81-05EE64BA6936}" presName="text" presStyleLbl="fgAcc0" presStyleIdx="1" presStyleCnt="2">
        <dgm:presLayoutVars>
          <dgm:chPref val="3"/>
        </dgm:presLayoutVars>
      </dgm:prSet>
      <dgm:spPr/>
    </dgm:pt>
    <dgm:pt modelId="{20B0E1BB-1B57-44C7-AA77-C15224396A1A}" type="pres">
      <dgm:prSet presAssocID="{A37A704A-FB3F-414E-BC81-05EE64BA6936}" presName="hierChild2" presStyleCnt="0"/>
      <dgm:spPr/>
    </dgm:pt>
  </dgm:ptLst>
  <dgm:cxnLst>
    <dgm:cxn modelId="{1D5B0E5D-7DB4-4EA5-A868-26FEDFC37F8E}" type="presOf" srcId="{7B707E03-02E5-4551-8F57-CC5A9FFD200B}" destId="{39565402-9293-4770-9916-CE064CCA94EA}" srcOrd="0" destOrd="0" presId="urn:microsoft.com/office/officeart/2005/8/layout/hierarchy1"/>
    <dgm:cxn modelId="{ED970775-6CF8-4826-B4D1-44FB0A702CCD}" type="presOf" srcId="{7E8DA9F2-C582-414F-8A3E-11122956CB24}" destId="{693D2219-ECF3-4C5B-8B2E-BD1ED1745A4D}" srcOrd="0" destOrd="0" presId="urn:microsoft.com/office/officeart/2005/8/layout/hierarchy1"/>
    <dgm:cxn modelId="{2BDAB5B2-3740-4E87-86FA-69CF94565E32}" srcId="{7B707E03-02E5-4551-8F57-CC5A9FFD200B}" destId="{A37A704A-FB3F-414E-BC81-05EE64BA6936}" srcOrd="1" destOrd="0" parTransId="{27BAE34D-BE28-45EE-908D-90165BFA5B5D}" sibTransId="{F339A51F-052C-4C4B-B783-7052CCEDFC15}"/>
    <dgm:cxn modelId="{870D77DB-E9FA-4D17-9A0F-2BAEB11A9312}" type="presOf" srcId="{A37A704A-FB3F-414E-BC81-05EE64BA6936}" destId="{065D408C-3E04-42C8-A3ED-81A726A643AA}" srcOrd="0" destOrd="0" presId="urn:microsoft.com/office/officeart/2005/8/layout/hierarchy1"/>
    <dgm:cxn modelId="{8C2BF5ED-21BC-45B2-9B4B-F2B9E38AAD7C}" srcId="{7B707E03-02E5-4551-8F57-CC5A9FFD200B}" destId="{7E8DA9F2-C582-414F-8A3E-11122956CB24}" srcOrd="0" destOrd="0" parTransId="{3275DACD-6385-483A-8E44-B24DF94A380B}" sibTransId="{64D7C173-DB90-4CE8-9030-2433FA5F3471}"/>
    <dgm:cxn modelId="{4FFDCD44-A516-4E79-B4E5-C242D76913FF}" type="presParOf" srcId="{39565402-9293-4770-9916-CE064CCA94EA}" destId="{4534EDF0-BDDB-417E-9BB2-05FACE7C09BD}" srcOrd="0" destOrd="0" presId="urn:microsoft.com/office/officeart/2005/8/layout/hierarchy1"/>
    <dgm:cxn modelId="{F881687A-762D-4EA3-95ED-61354F3EC719}" type="presParOf" srcId="{4534EDF0-BDDB-417E-9BB2-05FACE7C09BD}" destId="{30CA2FBC-462E-43F1-A6CB-BC43E76B7611}" srcOrd="0" destOrd="0" presId="urn:microsoft.com/office/officeart/2005/8/layout/hierarchy1"/>
    <dgm:cxn modelId="{EDEE08AC-4501-4D34-89F0-3D25E27D8931}" type="presParOf" srcId="{30CA2FBC-462E-43F1-A6CB-BC43E76B7611}" destId="{B4DE87E6-E462-4AF1-A225-4AC33BB0D3C8}" srcOrd="0" destOrd="0" presId="urn:microsoft.com/office/officeart/2005/8/layout/hierarchy1"/>
    <dgm:cxn modelId="{E93CC62C-66C5-42F4-801F-D06F509ADE32}" type="presParOf" srcId="{30CA2FBC-462E-43F1-A6CB-BC43E76B7611}" destId="{693D2219-ECF3-4C5B-8B2E-BD1ED1745A4D}" srcOrd="1" destOrd="0" presId="urn:microsoft.com/office/officeart/2005/8/layout/hierarchy1"/>
    <dgm:cxn modelId="{57643AC2-EA18-4E02-8427-35698D9C81D3}" type="presParOf" srcId="{4534EDF0-BDDB-417E-9BB2-05FACE7C09BD}" destId="{DAA96077-0532-4193-9E8A-6F3A80EA85E3}" srcOrd="1" destOrd="0" presId="urn:microsoft.com/office/officeart/2005/8/layout/hierarchy1"/>
    <dgm:cxn modelId="{223935E2-8269-4861-B113-58FC2129E97A}" type="presParOf" srcId="{39565402-9293-4770-9916-CE064CCA94EA}" destId="{0123DC0C-AB0F-436F-A83B-ADEA26E889A5}" srcOrd="1" destOrd="0" presId="urn:microsoft.com/office/officeart/2005/8/layout/hierarchy1"/>
    <dgm:cxn modelId="{70DF49C6-5590-4ACA-9302-67584BEED782}" type="presParOf" srcId="{0123DC0C-AB0F-436F-A83B-ADEA26E889A5}" destId="{9DF6B9CC-85F8-4359-BC9B-8E0E23DA3598}" srcOrd="0" destOrd="0" presId="urn:microsoft.com/office/officeart/2005/8/layout/hierarchy1"/>
    <dgm:cxn modelId="{22DB1C10-44C4-44DE-9EC3-8DD7E93FBE2E}" type="presParOf" srcId="{9DF6B9CC-85F8-4359-BC9B-8E0E23DA3598}" destId="{FA8E431E-482F-450F-8258-AC94C88F4689}" srcOrd="0" destOrd="0" presId="urn:microsoft.com/office/officeart/2005/8/layout/hierarchy1"/>
    <dgm:cxn modelId="{0C4DB301-C3E7-4090-8561-F8C77CE9331B}" type="presParOf" srcId="{9DF6B9CC-85F8-4359-BC9B-8E0E23DA3598}" destId="{065D408C-3E04-42C8-A3ED-81A726A643AA}" srcOrd="1" destOrd="0" presId="urn:microsoft.com/office/officeart/2005/8/layout/hierarchy1"/>
    <dgm:cxn modelId="{952600F7-C194-424D-9C59-5F48B5A1D2F5}" type="presParOf" srcId="{0123DC0C-AB0F-436F-A83B-ADEA26E889A5}" destId="{20B0E1BB-1B57-44C7-AA77-C15224396A1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EA6DFF-FCFD-4843-A19E-65B9FF4D4F45}" type="doc">
      <dgm:prSet loTypeId="urn:microsoft.com/office/officeart/2005/8/layout/hierarchy1" loCatId="hierarchy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3523764-104C-4EF5-A00C-0E92EE86E867}">
      <dgm:prSet/>
      <dgm:spPr/>
      <dgm:t>
        <a:bodyPr/>
        <a:lstStyle/>
        <a:p>
          <a:r>
            <a:rPr lang="en-US"/>
            <a:t>Victors without peace</a:t>
          </a:r>
        </a:p>
      </dgm:t>
    </dgm:pt>
    <dgm:pt modelId="{AE9C0366-B80A-437D-B668-3BCA8F8FD9D8}" type="parTrans" cxnId="{396206B2-8AA1-4BCD-BCCB-BFEDBD37D94C}">
      <dgm:prSet/>
      <dgm:spPr/>
      <dgm:t>
        <a:bodyPr/>
        <a:lstStyle/>
        <a:p>
          <a:endParaRPr lang="en-US"/>
        </a:p>
      </dgm:t>
    </dgm:pt>
    <dgm:pt modelId="{72F165FF-5BCB-4AA3-9B68-4B4A3270F72E}" type="sibTrans" cxnId="{396206B2-8AA1-4BCD-BCCB-BFEDBD37D94C}">
      <dgm:prSet/>
      <dgm:spPr/>
      <dgm:t>
        <a:bodyPr/>
        <a:lstStyle/>
        <a:p>
          <a:endParaRPr lang="en-US"/>
        </a:p>
      </dgm:t>
    </dgm:pt>
    <dgm:pt modelId="{0A66EFB5-9019-4251-9CD3-7DFDB664FA87}">
      <dgm:prSet/>
      <dgm:spPr/>
      <dgm:t>
        <a:bodyPr/>
        <a:lstStyle/>
        <a:p>
          <a:r>
            <a:rPr lang="en-US" dirty="0"/>
            <a:t>Self-determination and its limits</a:t>
          </a:r>
        </a:p>
      </dgm:t>
    </dgm:pt>
    <dgm:pt modelId="{14EB661E-A672-46FA-862E-FFBD1ECA3498}" type="parTrans" cxnId="{1E6E5306-D066-46CB-BF72-4FB90C0933C2}">
      <dgm:prSet/>
      <dgm:spPr/>
      <dgm:t>
        <a:bodyPr/>
        <a:lstStyle/>
        <a:p>
          <a:endParaRPr lang="en-US"/>
        </a:p>
      </dgm:t>
    </dgm:pt>
    <dgm:pt modelId="{A75D661F-6E09-4D6F-991E-C03D8CDC2B1F}" type="sibTrans" cxnId="{1E6E5306-D066-46CB-BF72-4FB90C0933C2}">
      <dgm:prSet/>
      <dgm:spPr/>
      <dgm:t>
        <a:bodyPr/>
        <a:lstStyle/>
        <a:p>
          <a:endParaRPr lang="en-US"/>
        </a:p>
      </dgm:t>
    </dgm:pt>
    <dgm:pt modelId="{9E908D65-80FE-4001-A2E3-60F1FF7DE51E}">
      <dgm:prSet/>
      <dgm:spPr/>
      <dgm:t>
        <a:bodyPr/>
        <a:lstStyle/>
        <a:p>
          <a:r>
            <a:rPr lang="en-US" dirty="0"/>
            <a:t>Disillusion</a:t>
          </a:r>
        </a:p>
      </dgm:t>
    </dgm:pt>
    <dgm:pt modelId="{47F8CDC6-04A8-4F2C-9AA1-C07C821B43DD}" type="parTrans" cxnId="{8A27C8BD-D22B-4548-B512-49D6232D1506}">
      <dgm:prSet/>
      <dgm:spPr/>
      <dgm:t>
        <a:bodyPr/>
        <a:lstStyle/>
        <a:p>
          <a:endParaRPr lang="en-US"/>
        </a:p>
      </dgm:t>
    </dgm:pt>
    <dgm:pt modelId="{8669178C-C883-4645-BC99-A89E1FDCDB15}" type="sibTrans" cxnId="{8A27C8BD-D22B-4548-B512-49D6232D1506}">
      <dgm:prSet/>
      <dgm:spPr/>
      <dgm:t>
        <a:bodyPr/>
        <a:lstStyle/>
        <a:p>
          <a:endParaRPr lang="en-US"/>
        </a:p>
      </dgm:t>
    </dgm:pt>
    <dgm:pt modelId="{F54964AC-80D5-4273-8A1F-898433A90624}" type="pres">
      <dgm:prSet presAssocID="{2EEA6DFF-FCFD-4843-A19E-65B9FF4D4F4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5442F78-42A3-409B-8A06-5624CE734777}" type="pres">
      <dgm:prSet presAssocID="{33523764-104C-4EF5-A00C-0E92EE86E867}" presName="hierRoot1" presStyleCnt="0"/>
      <dgm:spPr/>
    </dgm:pt>
    <dgm:pt modelId="{BB44E3FF-FD62-4398-A31C-5A827CB1E807}" type="pres">
      <dgm:prSet presAssocID="{33523764-104C-4EF5-A00C-0E92EE86E867}" presName="composite" presStyleCnt="0"/>
      <dgm:spPr/>
    </dgm:pt>
    <dgm:pt modelId="{46081D35-2019-4D91-B984-FF6592C7CF6A}" type="pres">
      <dgm:prSet presAssocID="{33523764-104C-4EF5-A00C-0E92EE86E867}" presName="background" presStyleLbl="node0" presStyleIdx="0" presStyleCnt="3"/>
      <dgm:spPr/>
    </dgm:pt>
    <dgm:pt modelId="{B69C5AC6-8B5B-4EF2-8D02-AA6262564572}" type="pres">
      <dgm:prSet presAssocID="{33523764-104C-4EF5-A00C-0E92EE86E867}" presName="text" presStyleLbl="fgAcc0" presStyleIdx="0" presStyleCnt="3">
        <dgm:presLayoutVars>
          <dgm:chPref val="3"/>
        </dgm:presLayoutVars>
      </dgm:prSet>
      <dgm:spPr/>
    </dgm:pt>
    <dgm:pt modelId="{B1410791-C55F-480E-A5D4-2DF6E6C9A9B9}" type="pres">
      <dgm:prSet presAssocID="{33523764-104C-4EF5-A00C-0E92EE86E867}" presName="hierChild2" presStyleCnt="0"/>
      <dgm:spPr/>
    </dgm:pt>
    <dgm:pt modelId="{30CF3B8D-CDFA-40EF-9C1C-9E274BDFB3A2}" type="pres">
      <dgm:prSet presAssocID="{0A66EFB5-9019-4251-9CD3-7DFDB664FA87}" presName="hierRoot1" presStyleCnt="0"/>
      <dgm:spPr/>
    </dgm:pt>
    <dgm:pt modelId="{D152E11A-4C2A-4DAE-834A-22B4ED30A3CC}" type="pres">
      <dgm:prSet presAssocID="{0A66EFB5-9019-4251-9CD3-7DFDB664FA87}" presName="composite" presStyleCnt="0"/>
      <dgm:spPr/>
    </dgm:pt>
    <dgm:pt modelId="{112D8310-10D2-4F20-BF77-3BED6960F1DF}" type="pres">
      <dgm:prSet presAssocID="{0A66EFB5-9019-4251-9CD3-7DFDB664FA87}" presName="background" presStyleLbl="node0" presStyleIdx="1" presStyleCnt="3"/>
      <dgm:spPr/>
    </dgm:pt>
    <dgm:pt modelId="{4FC091D5-A314-42A7-9DAA-36355AA0CADE}" type="pres">
      <dgm:prSet presAssocID="{0A66EFB5-9019-4251-9CD3-7DFDB664FA87}" presName="text" presStyleLbl="fgAcc0" presStyleIdx="1" presStyleCnt="3">
        <dgm:presLayoutVars>
          <dgm:chPref val="3"/>
        </dgm:presLayoutVars>
      </dgm:prSet>
      <dgm:spPr/>
    </dgm:pt>
    <dgm:pt modelId="{50E8BDC5-68A8-4699-BCF2-8ADE0789B217}" type="pres">
      <dgm:prSet presAssocID="{0A66EFB5-9019-4251-9CD3-7DFDB664FA87}" presName="hierChild2" presStyleCnt="0"/>
      <dgm:spPr/>
    </dgm:pt>
    <dgm:pt modelId="{CCCAB17F-87CB-46A3-BC87-E1730B43846D}" type="pres">
      <dgm:prSet presAssocID="{9E908D65-80FE-4001-A2E3-60F1FF7DE51E}" presName="hierRoot1" presStyleCnt="0"/>
      <dgm:spPr/>
    </dgm:pt>
    <dgm:pt modelId="{AEBB2F32-DECD-4FA1-83E8-D0A449ED92E5}" type="pres">
      <dgm:prSet presAssocID="{9E908D65-80FE-4001-A2E3-60F1FF7DE51E}" presName="composite" presStyleCnt="0"/>
      <dgm:spPr/>
    </dgm:pt>
    <dgm:pt modelId="{D8F06351-1954-4974-92F9-988CE72268D9}" type="pres">
      <dgm:prSet presAssocID="{9E908D65-80FE-4001-A2E3-60F1FF7DE51E}" presName="background" presStyleLbl="node0" presStyleIdx="2" presStyleCnt="3"/>
      <dgm:spPr/>
    </dgm:pt>
    <dgm:pt modelId="{0F361D20-78EB-4B50-B986-E08264FB443A}" type="pres">
      <dgm:prSet presAssocID="{9E908D65-80FE-4001-A2E3-60F1FF7DE51E}" presName="text" presStyleLbl="fgAcc0" presStyleIdx="2" presStyleCnt="3">
        <dgm:presLayoutVars>
          <dgm:chPref val="3"/>
        </dgm:presLayoutVars>
      </dgm:prSet>
      <dgm:spPr/>
    </dgm:pt>
    <dgm:pt modelId="{99592FFB-FF9D-4078-A636-70AB9E8F4E35}" type="pres">
      <dgm:prSet presAssocID="{9E908D65-80FE-4001-A2E3-60F1FF7DE51E}" presName="hierChild2" presStyleCnt="0"/>
      <dgm:spPr/>
    </dgm:pt>
  </dgm:ptLst>
  <dgm:cxnLst>
    <dgm:cxn modelId="{1E6E5306-D066-46CB-BF72-4FB90C0933C2}" srcId="{2EEA6DFF-FCFD-4843-A19E-65B9FF4D4F45}" destId="{0A66EFB5-9019-4251-9CD3-7DFDB664FA87}" srcOrd="1" destOrd="0" parTransId="{14EB661E-A672-46FA-862E-FFBD1ECA3498}" sibTransId="{A75D661F-6E09-4D6F-991E-C03D8CDC2B1F}"/>
    <dgm:cxn modelId="{7BA53008-F833-4225-BBE5-D0C170E57A83}" type="presOf" srcId="{33523764-104C-4EF5-A00C-0E92EE86E867}" destId="{B69C5AC6-8B5B-4EF2-8D02-AA6262564572}" srcOrd="0" destOrd="0" presId="urn:microsoft.com/office/officeart/2005/8/layout/hierarchy1"/>
    <dgm:cxn modelId="{425CB825-3D7F-42E1-ACF6-7D9565DF1235}" type="presOf" srcId="{2EEA6DFF-FCFD-4843-A19E-65B9FF4D4F45}" destId="{F54964AC-80D5-4273-8A1F-898433A90624}" srcOrd="0" destOrd="0" presId="urn:microsoft.com/office/officeart/2005/8/layout/hierarchy1"/>
    <dgm:cxn modelId="{853AEE37-4714-4790-933D-9121EA8C7C25}" type="presOf" srcId="{9E908D65-80FE-4001-A2E3-60F1FF7DE51E}" destId="{0F361D20-78EB-4B50-B986-E08264FB443A}" srcOrd="0" destOrd="0" presId="urn:microsoft.com/office/officeart/2005/8/layout/hierarchy1"/>
    <dgm:cxn modelId="{38577C9A-0E56-48FA-A821-0162C7DD2EB3}" type="presOf" srcId="{0A66EFB5-9019-4251-9CD3-7DFDB664FA87}" destId="{4FC091D5-A314-42A7-9DAA-36355AA0CADE}" srcOrd="0" destOrd="0" presId="urn:microsoft.com/office/officeart/2005/8/layout/hierarchy1"/>
    <dgm:cxn modelId="{396206B2-8AA1-4BCD-BCCB-BFEDBD37D94C}" srcId="{2EEA6DFF-FCFD-4843-A19E-65B9FF4D4F45}" destId="{33523764-104C-4EF5-A00C-0E92EE86E867}" srcOrd="0" destOrd="0" parTransId="{AE9C0366-B80A-437D-B668-3BCA8F8FD9D8}" sibTransId="{72F165FF-5BCB-4AA3-9B68-4B4A3270F72E}"/>
    <dgm:cxn modelId="{8A27C8BD-D22B-4548-B512-49D6232D1506}" srcId="{2EEA6DFF-FCFD-4843-A19E-65B9FF4D4F45}" destId="{9E908D65-80FE-4001-A2E3-60F1FF7DE51E}" srcOrd="2" destOrd="0" parTransId="{47F8CDC6-04A8-4F2C-9AA1-C07C821B43DD}" sibTransId="{8669178C-C883-4645-BC99-A89E1FDCDB15}"/>
    <dgm:cxn modelId="{03EF660F-5BF5-43BC-B6EF-867FF2D86757}" type="presParOf" srcId="{F54964AC-80D5-4273-8A1F-898433A90624}" destId="{B5442F78-42A3-409B-8A06-5624CE734777}" srcOrd="0" destOrd="0" presId="urn:microsoft.com/office/officeart/2005/8/layout/hierarchy1"/>
    <dgm:cxn modelId="{D74575C2-E0EB-43EB-92B6-6E0EA98317C4}" type="presParOf" srcId="{B5442F78-42A3-409B-8A06-5624CE734777}" destId="{BB44E3FF-FD62-4398-A31C-5A827CB1E807}" srcOrd="0" destOrd="0" presId="urn:microsoft.com/office/officeart/2005/8/layout/hierarchy1"/>
    <dgm:cxn modelId="{E1BAB9DA-B5CD-44D9-9D78-B63A88D6A927}" type="presParOf" srcId="{BB44E3FF-FD62-4398-A31C-5A827CB1E807}" destId="{46081D35-2019-4D91-B984-FF6592C7CF6A}" srcOrd="0" destOrd="0" presId="urn:microsoft.com/office/officeart/2005/8/layout/hierarchy1"/>
    <dgm:cxn modelId="{205F4268-BBE4-4C3B-B3E6-779E26EE4EF0}" type="presParOf" srcId="{BB44E3FF-FD62-4398-A31C-5A827CB1E807}" destId="{B69C5AC6-8B5B-4EF2-8D02-AA6262564572}" srcOrd="1" destOrd="0" presId="urn:microsoft.com/office/officeart/2005/8/layout/hierarchy1"/>
    <dgm:cxn modelId="{481FB697-6FFF-46E4-837C-12D27344FE79}" type="presParOf" srcId="{B5442F78-42A3-409B-8A06-5624CE734777}" destId="{B1410791-C55F-480E-A5D4-2DF6E6C9A9B9}" srcOrd="1" destOrd="0" presId="urn:microsoft.com/office/officeart/2005/8/layout/hierarchy1"/>
    <dgm:cxn modelId="{AA6C7E90-3CC8-4A9C-9483-D8516BAA9BB2}" type="presParOf" srcId="{F54964AC-80D5-4273-8A1F-898433A90624}" destId="{30CF3B8D-CDFA-40EF-9C1C-9E274BDFB3A2}" srcOrd="1" destOrd="0" presId="urn:microsoft.com/office/officeart/2005/8/layout/hierarchy1"/>
    <dgm:cxn modelId="{F0BB782A-4438-4C37-9B37-E835224A4EA0}" type="presParOf" srcId="{30CF3B8D-CDFA-40EF-9C1C-9E274BDFB3A2}" destId="{D152E11A-4C2A-4DAE-834A-22B4ED30A3CC}" srcOrd="0" destOrd="0" presId="urn:microsoft.com/office/officeart/2005/8/layout/hierarchy1"/>
    <dgm:cxn modelId="{F63330DA-603E-415F-98AE-15FA4855658A}" type="presParOf" srcId="{D152E11A-4C2A-4DAE-834A-22B4ED30A3CC}" destId="{112D8310-10D2-4F20-BF77-3BED6960F1DF}" srcOrd="0" destOrd="0" presId="urn:microsoft.com/office/officeart/2005/8/layout/hierarchy1"/>
    <dgm:cxn modelId="{8DD81174-630C-4C16-9A5A-21CEBD09BD1D}" type="presParOf" srcId="{D152E11A-4C2A-4DAE-834A-22B4ED30A3CC}" destId="{4FC091D5-A314-42A7-9DAA-36355AA0CADE}" srcOrd="1" destOrd="0" presId="urn:microsoft.com/office/officeart/2005/8/layout/hierarchy1"/>
    <dgm:cxn modelId="{4ABEA741-2F5F-4F97-97FF-B0DA137A8B2F}" type="presParOf" srcId="{30CF3B8D-CDFA-40EF-9C1C-9E274BDFB3A2}" destId="{50E8BDC5-68A8-4699-BCF2-8ADE0789B217}" srcOrd="1" destOrd="0" presId="urn:microsoft.com/office/officeart/2005/8/layout/hierarchy1"/>
    <dgm:cxn modelId="{B8A4B010-DE22-49FE-A563-7F4BCDCA4E4E}" type="presParOf" srcId="{F54964AC-80D5-4273-8A1F-898433A90624}" destId="{CCCAB17F-87CB-46A3-BC87-E1730B43846D}" srcOrd="2" destOrd="0" presId="urn:microsoft.com/office/officeart/2005/8/layout/hierarchy1"/>
    <dgm:cxn modelId="{F4254B5E-728B-49C7-9D10-800D5EB34E63}" type="presParOf" srcId="{CCCAB17F-87CB-46A3-BC87-E1730B43846D}" destId="{AEBB2F32-DECD-4FA1-83E8-D0A449ED92E5}" srcOrd="0" destOrd="0" presId="urn:microsoft.com/office/officeart/2005/8/layout/hierarchy1"/>
    <dgm:cxn modelId="{706A97CC-B2E0-4283-A5B4-886568935483}" type="presParOf" srcId="{AEBB2F32-DECD-4FA1-83E8-D0A449ED92E5}" destId="{D8F06351-1954-4974-92F9-988CE72268D9}" srcOrd="0" destOrd="0" presId="urn:microsoft.com/office/officeart/2005/8/layout/hierarchy1"/>
    <dgm:cxn modelId="{6B9A178F-4B70-4816-81A5-4410F85FDEE4}" type="presParOf" srcId="{AEBB2F32-DECD-4FA1-83E8-D0A449ED92E5}" destId="{0F361D20-78EB-4B50-B986-E08264FB443A}" srcOrd="1" destOrd="0" presId="urn:microsoft.com/office/officeart/2005/8/layout/hierarchy1"/>
    <dgm:cxn modelId="{735E0142-5D66-4B7C-83FC-4C9A99461645}" type="presParOf" srcId="{CCCAB17F-87CB-46A3-BC87-E1730B43846D}" destId="{99592FFB-FF9D-4078-A636-70AB9E8F4E3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A96EB30-EAB4-4932-80FE-A28ADD0DE991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3046C3-5B61-450C-9E4B-7CA2A56CD81E}">
      <dgm:prSet phldrT="[Text]"/>
      <dgm:spPr/>
      <dgm:t>
        <a:bodyPr/>
        <a:lstStyle/>
        <a:p>
          <a:r>
            <a:rPr lang="en-US" dirty="0"/>
            <a:t>U.S</a:t>
          </a:r>
        </a:p>
      </dgm:t>
    </dgm:pt>
    <dgm:pt modelId="{0269DC9E-31F6-402E-BB59-53D76252A0EF}" type="parTrans" cxnId="{F2BC90C0-5717-476F-B55F-B769981AF372}">
      <dgm:prSet/>
      <dgm:spPr/>
      <dgm:t>
        <a:bodyPr/>
        <a:lstStyle/>
        <a:p>
          <a:endParaRPr lang="en-US"/>
        </a:p>
      </dgm:t>
    </dgm:pt>
    <dgm:pt modelId="{E6CC6B5C-6398-4196-A5BD-A5671E4FCF65}" type="sibTrans" cxnId="{F2BC90C0-5717-476F-B55F-B769981AF372}">
      <dgm:prSet/>
      <dgm:spPr/>
      <dgm:t>
        <a:bodyPr/>
        <a:lstStyle/>
        <a:p>
          <a:endParaRPr lang="en-US"/>
        </a:p>
      </dgm:t>
    </dgm:pt>
    <dgm:pt modelId="{6BBA2955-6FFD-4C40-A524-C79B50E62D8F}">
      <dgm:prSet phldrT="[Text]"/>
      <dgm:spPr/>
      <dgm:t>
        <a:bodyPr/>
        <a:lstStyle/>
        <a:p>
          <a:r>
            <a:rPr lang="en-US" dirty="0"/>
            <a:t>Germany</a:t>
          </a:r>
        </a:p>
      </dgm:t>
    </dgm:pt>
    <dgm:pt modelId="{F3357F07-DA4D-4D9E-9414-81F16709F238}" type="parTrans" cxnId="{F9337B78-93B8-4E29-932E-88FF9C296BD6}">
      <dgm:prSet/>
      <dgm:spPr/>
      <dgm:t>
        <a:bodyPr/>
        <a:lstStyle/>
        <a:p>
          <a:endParaRPr lang="en-US"/>
        </a:p>
      </dgm:t>
    </dgm:pt>
    <dgm:pt modelId="{CA03F40A-AE4F-4310-B99E-82935F1866F1}" type="sibTrans" cxnId="{F9337B78-93B8-4E29-932E-88FF9C296BD6}">
      <dgm:prSet/>
      <dgm:spPr/>
      <dgm:t>
        <a:bodyPr/>
        <a:lstStyle/>
        <a:p>
          <a:endParaRPr lang="en-US"/>
        </a:p>
      </dgm:t>
    </dgm:pt>
    <dgm:pt modelId="{99A58EBC-A266-444E-BC14-2AE288BEE01E}">
      <dgm:prSet phldrT="[Text]"/>
      <dgm:spPr/>
      <dgm:t>
        <a:bodyPr/>
        <a:lstStyle/>
        <a:p>
          <a:r>
            <a:rPr lang="en-US" dirty="0"/>
            <a:t>Britain/France</a:t>
          </a:r>
        </a:p>
      </dgm:t>
    </dgm:pt>
    <dgm:pt modelId="{8AF2B86D-5D01-4028-9AE2-35EBCB3BD62D}" type="parTrans" cxnId="{19606030-0CD1-4012-8339-02ECD8C303B6}">
      <dgm:prSet/>
      <dgm:spPr/>
      <dgm:t>
        <a:bodyPr/>
        <a:lstStyle/>
        <a:p>
          <a:endParaRPr lang="en-US"/>
        </a:p>
      </dgm:t>
    </dgm:pt>
    <dgm:pt modelId="{9513CEBC-BB69-4E01-B7D4-FD1C8AB65DC7}" type="sibTrans" cxnId="{19606030-0CD1-4012-8339-02ECD8C303B6}">
      <dgm:prSet/>
      <dgm:spPr/>
      <dgm:t>
        <a:bodyPr/>
        <a:lstStyle/>
        <a:p>
          <a:endParaRPr lang="en-US"/>
        </a:p>
      </dgm:t>
    </dgm:pt>
    <dgm:pt modelId="{C3DADC74-801A-472A-9C48-7416962AD24D}" type="pres">
      <dgm:prSet presAssocID="{6A96EB30-EAB4-4932-80FE-A28ADD0DE991}" presName="cycle" presStyleCnt="0">
        <dgm:presLayoutVars>
          <dgm:dir/>
          <dgm:resizeHandles val="exact"/>
        </dgm:presLayoutVars>
      </dgm:prSet>
      <dgm:spPr/>
    </dgm:pt>
    <dgm:pt modelId="{CE84F98D-03BD-4A1A-AA13-9DF1CAF1C13A}" type="pres">
      <dgm:prSet presAssocID="{4C3046C3-5B61-450C-9E4B-7CA2A56CD81E}" presName="node" presStyleLbl="node1" presStyleIdx="0" presStyleCnt="3" custScaleX="90587" custScaleY="67176" custRadScaleRad="124014" custRadScaleInc="-4359">
        <dgm:presLayoutVars>
          <dgm:bulletEnabled val="1"/>
        </dgm:presLayoutVars>
      </dgm:prSet>
      <dgm:spPr/>
    </dgm:pt>
    <dgm:pt modelId="{0B3EBAFA-91E8-4957-8EF9-22E8002EB433}" type="pres">
      <dgm:prSet presAssocID="{E6CC6B5C-6398-4196-A5BD-A5671E4FCF65}" presName="sibTrans" presStyleLbl="sibTrans2D1" presStyleIdx="0" presStyleCnt="3" custScaleX="159151" custScaleY="63858" custLinFactNeighborX="12255" custLinFactNeighborY="3303"/>
      <dgm:spPr/>
    </dgm:pt>
    <dgm:pt modelId="{2DEF03A7-0316-45A5-8EF9-9CE91C4B52FD}" type="pres">
      <dgm:prSet presAssocID="{E6CC6B5C-6398-4196-A5BD-A5671E4FCF65}" presName="connectorText" presStyleLbl="sibTrans2D1" presStyleIdx="0" presStyleCnt="3"/>
      <dgm:spPr/>
    </dgm:pt>
    <dgm:pt modelId="{064EF531-65EC-486C-A8C7-41F7B5803336}" type="pres">
      <dgm:prSet presAssocID="{6BBA2955-6FFD-4C40-A524-C79B50E62D8F}" presName="node" presStyleLbl="node1" presStyleIdx="1" presStyleCnt="3" custScaleX="89886" custScaleY="71271">
        <dgm:presLayoutVars>
          <dgm:bulletEnabled val="1"/>
        </dgm:presLayoutVars>
      </dgm:prSet>
      <dgm:spPr/>
    </dgm:pt>
    <dgm:pt modelId="{6CE6DEB0-2ED5-470E-A931-094F06430478}" type="pres">
      <dgm:prSet presAssocID="{CA03F40A-AE4F-4310-B99E-82935F1866F1}" presName="sibTrans" presStyleLbl="sibTrans2D1" presStyleIdx="1" presStyleCnt="3" custScaleX="176621" custScaleY="58223" custLinFactNeighborX="-4537"/>
      <dgm:spPr/>
    </dgm:pt>
    <dgm:pt modelId="{A59B910A-86E6-460A-A7E5-744662328EC8}" type="pres">
      <dgm:prSet presAssocID="{CA03F40A-AE4F-4310-B99E-82935F1866F1}" presName="connectorText" presStyleLbl="sibTrans2D1" presStyleIdx="1" presStyleCnt="3"/>
      <dgm:spPr/>
    </dgm:pt>
    <dgm:pt modelId="{4E92135F-82EE-4E7F-8839-9397A75BCC10}" type="pres">
      <dgm:prSet presAssocID="{99A58EBC-A266-444E-BC14-2AE288BEE01E}" presName="node" presStyleLbl="node1" presStyleIdx="2" presStyleCnt="3" custScaleX="88996" custScaleY="80071">
        <dgm:presLayoutVars>
          <dgm:bulletEnabled val="1"/>
        </dgm:presLayoutVars>
      </dgm:prSet>
      <dgm:spPr/>
    </dgm:pt>
    <dgm:pt modelId="{1441BEC9-96AD-4A14-8378-652BD7303AC2}" type="pres">
      <dgm:prSet presAssocID="{9513CEBC-BB69-4E01-B7D4-FD1C8AB65DC7}" presName="sibTrans" presStyleLbl="sibTrans2D1" presStyleIdx="2" presStyleCnt="3" custAng="7609824" custFlipVert="1" custScaleX="158265" custScaleY="61278" custLinFactNeighborX="-12294" custLinFactNeighborY="-17581"/>
      <dgm:spPr/>
    </dgm:pt>
    <dgm:pt modelId="{E44C8AC9-121B-4D40-BACF-087FD05F8F04}" type="pres">
      <dgm:prSet presAssocID="{9513CEBC-BB69-4E01-B7D4-FD1C8AB65DC7}" presName="connectorText" presStyleLbl="sibTrans2D1" presStyleIdx="2" presStyleCnt="3"/>
      <dgm:spPr/>
    </dgm:pt>
  </dgm:ptLst>
  <dgm:cxnLst>
    <dgm:cxn modelId="{67B81103-6079-4873-8C34-A97C1105DCC7}" type="presOf" srcId="{4C3046C3-5B61-450C-9E4B-7CA2A56CD81E}" destId="{CE84F98D-03BD-4A1A-AA13-9DF1CAF1C13A}" srcOrd="0" destOrd="0" presId="urn:microsoft.com/office/officeart/2005/8/layout/cycle2"/>
    <dgm:cxn modelId="{D9B3890D-BED3-4BBA-8A47-7323005A3822}" type="presOf" srcId="{99A58EBC-A266-444E-BC14-2AE288BEE01E}" destId="{4E92135F-82EE-4E7F-8839-9397A75BCC10}" srcOrd="0" destOrd="0" presId="urn:microsoft.com/office/officeart/2005/8/layout/cycle2"/>
    <dgm:cxn modelId="{F52F2711-9CF4-4BAE-8547-5424362F79A6}" type="presOf" srcId="{9513CEBC-BB69-4E01-B7D4-FD1C8AB65DC7}" destId="{1441BEC9-96AD-4A14-8378-652BD7303AC2}" srcOrd="0" destOrd="0" presId="urn:microsoft.com/office/officeart/2005/8/layout/cycle2"/>
    <dgm:cxn modelId="{7F17AE2E-9537-47DF-B760-4CE9F4BC2BED}" type="presOf" srcId="{6A96EB30-EAB4-4932-80FE-A28ADD0DE991}" destId="{C3DADC74-801A-472A-9C48-7416962AD24D}" srcOrd="0" destOrd="0" presId="urn:microsoft.com/office/officeart/2005/8/layout/cycle2"/>
    <dgm:cxn modelId="{19606030-0CD1-4012-8339-02ECD8C303B6}" srcId="{6A96EB30-EAB4-4932-80FE-A28ADD0DE991}" destId="{99A58EBC-A266-444E-BC14-2AE288BEE01E}" srcOrd="2" destOrd="0" parTransId="{8AF2B86D-5D01-4028-9AE2-35EBCB3BD62D}" sibTransId="{9513CEBC-BB69-4E01-B7D4-FD1C8AB65DC7}"/>
    <dgm:cxn modelId="{70ACD737-45A4-400C-8085-416E12B36A44}" type="presOf" srcId="{E6CC6B5C-6398-4196-A5BD-A5671E4FCF65}" destId="{0B3EBAFA-91E8-4957-8EF9-22E8002EB433}" srcOrd="0" destOrd="0" presId="urn:microsoft.com/office/officeart/2005/8/layout/cycle2"/>
    <dgm:cxn modelId="{4AC2F85B-5E8C-4EB9-902A-76F034EC64AC}" type="presOf" srcId="{9513CEBC-BB69-4E01-B7D4-FD1C8AB65DC7}" destId="{E44C8AC9-121B-4D40-BACF-087FD05F8F04}" srcOrd="1" destOrd="0" presId="urn:microsoft.com/office/officeart/2005/8/layout/cycle2"/>
    <dgm:cxn modelId="{C675A04C-724D-4DAD-A1A4-29E943FC7EB9}" type="presOf" srcId="{CA03F40A-AE4F-4310-B99E-82935F1866F1}" destId="{6CE6DEB0-2ED5-470E-A931-094F06430478}" srcOrd="0" destOrd="0" presId="urn:microsoft.com/office/officeart/2005/8/layout/cycle2"/>
    <dgm:cxn modelId="{F9337B78-93B8-4E29-932E-88FF9C296BD6}" srcId="{6A96EB30-EAB4-4932-80FE-A28ADD0DE991}" destId="{6BBA2955-6FFD-4C40-A524-C79B50E62D8F}" srcOrd="1" destOrd="0" parTransId="{F3357F07-DA4D-4D9E-9414-81F16709F238}" sibTransId="{CA03F40A-AE4F-4310-B99E-82935F1866F1}"/>
    <dgm:cxn modelId="{AA5ED678-8F1B-430B-83D6-E3C789565361}" type="presOf" srcId="{E6CC6B5C-6398-4196-A5BD-A5671E4FCF65}" destId="{2DEF03A7-0316-45A5-8EF9-9CE91C4B52FD}" srcOrd="1" destOrd="0" presId="urn:microsoft.com/office/officeart/2005/8/layout/cycle2"/>
    <dgm:cxn modelId="{7E98B398-927B-4154-8D58-B6F2EF2CBEB9}" type="presOf" srcId="{CA03F40A-AE4F-4310-B99E-82935F1866F1}" destId="{A59B910A-86E6-460A-A7E5-744662328EC8}" srcOrd="1" destOrd="0" presId="urn:microsoft.com/office/officeart/2005/8/layout/cycle2"/>
    <dgm:cxn modelId="{F2BC90C0-5717-476F-B55F-B769981AF372}" srcId="{6A96EB30-EAB4-4932-80FE-A28ADD0DE991}" destId="{4C3046C3-5B61-450C-9E4B-7CA2A56CD81E}" srcOrd="0" destOrd="0" parTransId="{0269DC9E-31F6-402E-BB59-53D76252A0EF}" sibTransId="{E6CC6B5C-6398-4196-A5BD-A5671E4FCF65}"/>
    <dgm:cxn modelId="{25FAD0C5-7AEF-4FB9-A0AC-FB78A3D17B10}" type="presOf" srcId="{6BBA2955-6FFD-4C40-A524-C79B50E62D8F}" destId="{064EF531-65EC-486C-A8C7-41F7B5803336}" srcOrd="0" destOrd="0" presId="urn:microsoft.com/office/officeart/2005/8/layout/cycle2"/>
    <dgm:cxn modelId="{80338E31-0AC1-4204-8222-C2560D54F2E8}" type="presParOf" srcId="{C3DADC74-801A-472A-9C48-7416962AD24D}" destId="{CE84F98D-03BD-4A1A-AA13-9DF1CAF1C13A}" srcOrd="0" destOrd="0" presId="urn:microsoft.com/office/officeart/2005/8/layout/cycle2"/>
    <dgm:cxn modelId="{462E0CE3-7D80-4A54-9074-6318E9D72B33}" type="presParOf" srcId="{C3DADC74-801A-472A-9C48-7416962AD24D}" destId="{0B3EBAFA-91E8-4957-8EF9-22E8002EB433}" srcOrd="1" destOrd="0" presId="urn:microsoft.com/office/officeart/2005/8/layout/cycle2"/>
    <dgm:cxn modelId="{596A73D2-38B4-4CDD-9DC4-170334078ADD}" type="presParOf" srcId="{0B3EBAFA-91E8-4957-8EF9-22E8002EB433}" destId="{2DEF03A7-0316-45A5-8EF9-9CE91C4B52FD}" srcOrd="0" destOrd="0" presId="urn:microsoft.com/office/officeart/2005/8/layout/cycle2"/>
    <dgm:cxn modelId="{30901F38-145D-41D7-B8E4-920DCDB9DF3A}" type="presParOf" srcId="{C3DADC74-801A-472A-9C48-7416962AD24D}" destId="{064EF531-65EC-486C-A8C7-41F7B5803336}" srcOrd="2" destOrd="0" presId="urn:microsoft.com/office/officeart/2005/8/layout/cycle2"/>
    <dgm:cxn modelId="{DED12F24-5ADD-451C-861A-5DC57E3C5ECD}" type="presParOf" srcId="{C3DADC74-801A-472A-9C48-7416962AD24D}" destId="{6CE6DEB0-2ED5-470E-A931-094F06430478}" srcOrd="3" destOrd="0" presId="urn:microsoft.com/office/officeart/2005/8/layout/cycle2"/>
    <dgm:cxn modelId="{F07ECE82-A90B-4F94-A47E-9628B26E24FC}" type="presParOf" srcId="{6CE6DEB0-2ED5-470E-A931-094F06430478}" destId="{A59B910A-86E6-460A-A7E5-744662328EC8}" srcOrd="0" destOrd="0" presId="urn:microsoft.com/office/officeart/2005/8/layout/cycle2"/>
    <dgm:cxn modelId="{6554B7CC-C1D0-437F-9453-73A12E99266A}" type="presParOf" srcId="{C3DADC74-801A-472A-9C48-7416962AD24D}" destId="{4E92135F-82EE-4E7F-8839-9397A75BCC10}" srcOrd="4" destOrd="0" presId="urn:microsoft.com/office/officeart/2005/8/layout/cycle2"/>
    <dgm:cxn modelId="{5B38999C-C8C1-4230-971A-43784F511A7F}" type="presParOf" srcId="{C3DADC74-801A-472A-9C48-7416962AD24D}" destId="{1441BEC9-96AD-4A14-8378-652BD7303AC2}" srcOrd="5" destOrd="0" presId="urn:microsoft.com/office/officeart/2005/8/layout/cycle2"/>
    <dgm:cxn modelId="{42EC7B5D-3057-4F77-AABB-AFB685C0B2F3}" type="presParOf" srcId="{1441BEC9-96AD-4A14-8378-652BD7303AC2}" destId="{E44C8AC9-121B-4D40-BACF-087FD05F8F0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E87E6-E462-4AF1-A225-4AC33BB0D3C8}">
      <dsp:nvSpPr>
        <dsp:cNvPr id="0" name=""/>
        <dsp:cNvSpPr/>
      </dsp:nvSpPr>
      <dsp:spPr>
        <a:xfrm>
          <a:off x="1283" y="408925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93D2219-ECF3-4C5B-8B2E-BD1ED1745A4D}">
      <dsp:nvSpPr>
        <dsp:cNvPr id="0" name=""/>
        <dsp:cNvSpPr/>
      </dsp:nvSpPr>
      <dsp:spPr>
        <a:xfrm>
          <a:off x="501904" y="884515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Increase of inter-imperialist conflicts</a:t>
          </a:r>
        </a:p>
      </dsp:txBody>
      <dsp:txXfrm>
        <a:off x="585701" y="968312"/>
        <a:ext cx="4337991" cy="2693452"/>
      </dsp:txXfrm>
    </dsp:sp>
    <dsp:sp modelId="{FA8E431E-482F-450F-8258-AC94C88F4689}">
      <dsp:nvSpPr>
        <dsp:cNvPr id="0" name=""/>
        <dsp:cNvSpPr/>
      </dsp:nvSpPr>
      <dsp:spPr>
        <a:xfrm>
          <a:off x="5508110" y="408925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65D408C-3E04-42C8-A3ED-81A726A643AA}">
      <dsp:nvSpPr>
        <dsp:cNvPr id="0" name=""/>
        <dsp:cNvSpPr/>
      </dsp:nvSpPr>
      <dsp:spPr>
        <a:xfrm>
          <a:off x="6008730" y="884515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Surge in nationalism</a:t>
          </a:r>
        </a:p>
      </dsp:txBody>
      <dsp:txXfrm>
        <a:off x="6092527" y="968312"/>
        <a:ext cx="4337991" cy="26934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081D35-2019-4D91-B984-FF6592C7CF6A}">
      <dsp:nvSpPr>
        <dsp:cNvPr id="0" name=""/>
        <dsp:cNvSpPr/>
      </dsp:nvSpPr>
      <dsp:spPr>
        <a:xfrm>
          <a:off x="0" y="1080567"/>
          <a:ext cx="2957512" cy="18780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69C5AC6-8B5B-4EF2-8D02-AA6262564572}">
      <dsp:nvSpPr>
        <dsp:cNvPr id="0" name=""/>
        <dsp:cNvSpPr/>
      </dsp:nvSpPr>
      <dsp:spPr>
        <a:xfrm>
          <a:off x="328612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Victors without peace</a:t>
          </a:r>
        </a:p>
      </dsp:txBody>
      <dsp:txXfrm>
        <a:off x="383617" y="1447754"/>
        <a:ext cx="2847502" cy="1768010"/>
      </dsp:txXfrm>
    </dsp:sp>
    <dsp:sp modelId="{112D8310-10D2-4F20-BF77-3BED6960F1DF}">
      <dsp:nvSpPr>
        <dsp:cNvPr id="0" name=""/>
        <dsp:cNvSpPr/>
      </dsp:nvSpPr>
      <dsp:spPr>
        <a:xfrm>
          <a:off x="3614737" y="1080567"/>
          <a:ext cx="2957512" cy="18780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C091D5-A314-42A7-9DAA-36355AA0CADE}">
      <dsp:nvSpPr>
        <dsp:cNvPr id="0" name=""/>
        <dsp:cNvSpPr/>
      </dsp:nvSpPr>
      <dsp:spPr>
        <a:xfrm>
          <a:off x="3943350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Self-determination and its limits</a:t>
          </a:r>
        </a:p>
      </dsp:txBody>
      <dsp:txXfrm>
        <a:off x="3998355" y="1447754"/>
        <a:ext cx="2847502" cy="1768010"/>
      </dsp:txXfrm>
    </dsp:sp>
    <dsp:sp modelId="{D8F06351-1954-4974-92F9-988CE72268D9}">
      <dsp:nvSpPr>
        <dsp:cNvPr id="0" name=""/>
        <dsp:cNvSpPr/>
      </dsp:nvSpPr>
      <dsp:spPr>
        <a:xfrm>
          <a:off x="7229475" y="1080567"/>
          <a:ext cx="2957512" cy="18780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361D20-78EB-4B50-B986-E08264FB443A}">
      <dsp:nvSpPr>
        <dsp:cNvPr id="0" name=""/>
        <dsp:cNvSpPr/>
      </dsp:nvSpPr>
      <dsp:spPr>
        <a:xfrm>
          <a:off x="7558087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Disillusion</a:t>
          </a:r>
        </a:p>
      </dsp:txBody>
      <dsp:txXfrm>
        <a:off x="7613092" y="1447754"/>
        <a:ext cx="2847502" cy="17680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84F98D-03BD-4A1A-AA13-9DF1CAF1C13A}">
      <dsp:nvSpPr>
        <dsp:cNvPr id="0" name=""/>
        <dsp:cNvSpPr/>
      </dsp:nvSpPr>
      <dsp:spPr>
        <a:xfrm>
          <a:off x="1689781" y="13903"/>
          <a:ext cx="1712065" cy="12696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U.S</a:t>
          </a:r>
        </a:p>
      </dsp:txBody>
      <dsp:txXfrm>
        <a:off x="1940507" y="199832"/>
        <a:ext cx="1210613" cy="897747"/>
      </dsp:txXfrm>
    </dsp:sp>
    <dsp:sp modelId="{0B3EBAFA-91E8-4957-8EF9-22E8002EB433}">
      <dsp:nvSpPr>
        <dsp:cNvPr id="0" name=""/>
        <dsp:cNvSpPr/>
      </dsp:nvSpPr>
      <dsp:spPr>
        <a:xfrm rot="3723002">
          <a:off x="2618982" y="1851826"/>
          <a:ext cx="1565204" cy="4073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2651444" y="1879319"/>
        <a:ext cx="1443006" cy="244397"/>
      </dsp:txXfrm>
    </dsp:sp>
    <dsp:sp modelId="{064EF531-65EC-486C-A8C7-41F7B5803336}">
      <dsp:nvSpPr>
        <dsp:cNvPr id="0" name=""/>
        <dsp:cNvSpPr/>
      </dsp:nvSpPr>
      <dsp:spPr>
        <a:xfrm>
          <a:off x="3208948" y="2825888"/>
          <a:ext cx="1698816" cy="1346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Germany</a:t>
          </a:r>
        </a:p>
      </dsp:txBody>
      <dsp:txXfrm>
        <a:off x="3457734" y="3023151"/>
        <a:ext cx="1201244" cy="952473"/>
      </dsp:txXfrm>
    </dsp:sp>
    <dsp:sp modelId="{6CE6DEB0-2ED5-470E-A931-094F06430478}">
      <dsp:nvSpPr>
        <dsp:cNvPr id="0" name=""/>
        <dsp:cNvSpPr/>
      </dsp:nvSpPr>
      <dsp:spPr>
        <a:xfrm rot="10800000">
          <a:off x="2086141" y="3313696"/>
          <a:ext cx="1075692" cy="3713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2197556" y="3387973"/>
        <a:ext cx="964277" cy="222829"/>
      </dsp:txXfrm>
    </dsp:sp>
    <dsp:sp modelId="{4E92135F-82EE-4E7F-8839-9397A75BCC10}">
      <dsp:nvSpPr>
        <dsp:cNvPr id="0" name=""/>
        <dsp:cNvSpPr/>
      </dsp:nvSpPr>
      <dsp:spPr>
        <a:xfrm>
          <a:off x="377820" y="2742729"/>
          <a:ext cx="1681996" cy="15133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Britain/France</a:t>
          </a:r>
        </a:p>
      </dsp:txBody>
      <dsp:txXfrm>
        <a:off x="624143" y="2964349"/>
        <a:ext cx="1189350" cy="1070076"/>
      </dsp:txXfrm>
    </dsp:sp>
    <dsp:sp modelId="{1441BEC9-96AD-4A14-8378-652BD7303AC2}">
      <dsp:nvSpPr>
        <dsp:cNvPr id="0" name=""/>
        <dsp:cNvSpPr/>
      </dsp:nvSpPr>
      <dsp:spPr>
        <a:xfrm rot="17892454" flipV="1">
          <a:off x="1064349" y="1740828"/>
          <a:ext cx="1436614" cy="3908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10800000">
        <a:off x="1095267" y="1870670"/>
        <a:ext cx="1319353" cy="2345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19T17:08:00.887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1026 306</inkml:trace>
  <inkml:trace contextRef="#ctx0" brushRef="#br0" timeOffset="18964.993">333 336,'-1'10,"1"0,-2 0,1 0,-2 0,1-1,-1 1,-1-1,1 0,-2 0,1 0,-1 0,-1-1,1 0,-2 0,1 0,-1-1,0 0,0 0,-1 0,0-1,0-1,0 1,-1-1,0-1,0 0,0 0,0 0,-9 1,1 0,5-2,0 0,0 1,0 1,1 0,0 0,0 1,0 0,1 1,-1 0,2 1,-4 3,13-10,-1-1,0 1,0 0,1 0,-1 0,1 0,-1 0,1 0,-1 0,1 0,0 0,-1 0,1 0,0 0,0 0,0 0,0 0,0 0,0 0,0 0,0 0,0 0,0 0,1 0,-1 0,1 1,0 0,0 0,1 0,-1 0,1 0,0 0,0 0,-1 0,1-1,0 1,0-1,3 1,7 5,1-1,0-1,1 0,1 0,-8-3,30 9,1-2,-1-2,2-1,-1-2,5-2,199-4,-97-1,-54 4,-13 1,33-6,-94 2,-1-1,1-1,-1 0,0-2,0 1,-1-2,1 0,6-6,16-9,-2-2,24-21,92-73,-145 111,0 0,0 0,0-1,-1 0,0 0,0-1,-1 1,0-1,-1 0,0-1,0 1,-1-1,0 0,-1 0,1-9,1-7,-2 0,-2-1,0 1,-1 0,-4-15,5 34,-1 1,-1-1,1 1,-1 0,0-1,-1 1,0 0,1 0,-2 1,1-1,-1 1,0-1,0 1,0 0,-3-2,-1 1,1 0,-1 1,0 0,0 0,0 1,-1 0,0 1,1-1,-1 2,-2-1,-24-4,0 3,0 0,0 2,0 2,-11 2,31-2,-465 3,461-2,0 1,1 0,-1 1,0 1,1 1,0 1,0 0,0 2,1 0,0 1,1 0,0 1,0 1,1 1,0 0,1 1,1 0,0 1,1 1,0 0,1 0,1 1,0 3,-2 5,2 2,1 0,1 0,-3 25,6-28,-1 0,0-1,-2 0,0 0,-2 0,-7 12,-6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19T17:14:28.683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1443 1,'-938'0,"924"-1,-1 1,0 1,1 0,-1 1,1 1,0 0,0 1,0 0,0 1,1 1,0 0,0 1,0 0,1 1,0 0,0 1,-3 4,-25 26,2 1,2 2,-20 29,45-54,0 1,1 0,1 1,0 0,2 1,0 0,1 0,2 0,-1 1,2-1,1 6,-2 27,3 0,3-1,2 13,-2-57,-1-1,1 1,1-1,-1 0,1 1,0-1,1-1,0 1,0 0,0-1,1 0,0 0,0 0,1-1,-1 0,1 0,0 0,1-1,-1 1,1-2,0 1,23 11,0-1,1-2,1-2,12 3,3 1,-11-2,0-2,0-2,1-1,0-2,0-1,10-2,24 1,50 11,-48-5,40 0,-71-9,109 3,17-8,-150 4,1-2,-1 1,0-2,-1 0,1-2,-1 0,11-5,-20 7,1 0,-2-1,1 0,0-1,-1 1,0-2,0 1,-1-1,0 0,0 0,0 0,-1-1,0 0,-1 0,4-8,14-37,-2-2,3-17,-18 49,0 0,-1-1,-1 1,-1-1,-1 0,-2 0,0-1,0 18,0-1,-1 1,1 0,-2 0,1-1,-1 1,0 1,0-1,-1 0,0 1,0 0,-1 0,0 0,0 0,0 1,-1-1,-14-11,0 2,-1 0,-1 2,-4-2,-47-31,30 15,-150-117,184 140,-1 1,0 0,0 0,-1 1,0 1,-8-4,-9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A502C-4DB1-49C7-97D2-A1BCC92321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6ED796-2A27-4835-8B02-3539FF2906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74649-8E48-47A0-937F-0C14AE355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F0768-9368-4BC4-9E67-A8FF5DB5542F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066DC-ABAD-4D17-9320-5EAD1D193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E83EC-B637-4EF6-A44B-F981BFA58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267BF-C1D3-46D7-A83B-A645D6076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409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AF4D4-A2BA-4825-927B-D8019B41E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3FFDB3-7D56-4E23-8A59-CA0E6A0500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84799-CC08-4CE5-93F3-839A13506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F0768-9368-4BC4-9E67-A8FF5DB5542F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0BBF01-3976-4CFE-93BC-B683C77FF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D8ED8-F0EC-49E7-BFC9-E890D07D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267BF-C1D3-46D7-A83B-A645D6076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514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A84133-09FC-493E-81EE-37B8756AF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7E60B-8B50-4C6D-B5DF-4029DAB3C3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31484-2CBB-4CE8-8C13-E4A2443AB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F0768-9368-4BC4-9E67-A8FF5DB5542F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36FF6-EC13-4244-A3F3-D24BB56D9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EFC18-39A0-4025-AE1B-B9E9F174D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267BF-C1D3-46D7-A83B-A645D6076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937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647D9-CA2A-4F02-84A0-D7B1B21E3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84D11-52F6-4430-A39F-64E50FC3F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1E734-7950-41EA-A77C-5F1E3B8D3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F0768-9368-4BC4-9E67-A8FF5DB5542F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68BD5-B804-4893-BFC1-1E927D3A5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015D2-20B9-4406-BA30-C05DB4FA5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267BF-C1D3-46D7-A83B-A645D6076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083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667F6-B313-4DDF-BE03-F2481E3F4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65C502-8110-4F63-935C-F3365DBB1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5739D-5F6B-493C-88D8-DA2864F39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F0768-9368-4BC4-9E67-A8FF5DB5542F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B9F90-3EF2-406C-8725-179579D19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8A5E7-063D-4582-B023-876D9F834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267BF-C1D3-46D7-A83B-A645D6076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218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C9CAC-1A8F-415B-AF28-7B18FC7B2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4D295-C06D-4F5E-ABAF-8792689EF1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A385E6-881B-4363-B7F0-49E0788451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2AE6D4-F2A8-4D69-881D-8B4B2185B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F0768-9368-4BC4-9E67-A8FF5DB5542F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94AFB5-25EE-4DAE-9EB8-8965C2A2E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2DD5B5-8094-4C10-BF59-E7B32720D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267BF-C1D3-46D7-A83B-A645D6076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700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BBB71-DB93-41BB-B1A7-FF98997B9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423EB-F68C-4554-BCE7-45EBD5C23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4A4C5F-658A-4FAD-B4CE-99D0B0E77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60A0F7-C9EB-445D-861E-85C4841197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174716-7DC1-4536-ABA2-70B8F23E8E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BD2761-7A63-425D-9786-587579B36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F0768-9368-4BC4-9E67-A8FF5DB5542F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FE7955-E416-4D23-9DB5-B58200B1A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95BF7D-973E-4BC6-A52D-5BE099872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267BF-C1D3-46D7-A83B-A645D6076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199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0F047-0143-4DE5-922A-2C1A5BBAF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D50572-9C59-4865-8299-51F68FCB4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F0768-9368-4BC4-9E67-A8FF5DB5542F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C1941B-671F-4382-9A1A-4495A2022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42119B-094A-499F-BD46-C6895C1DF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267BF-C1D3-46D7-A83B-A645D6076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57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3A7209-DDA9-428B-91D7-0E5CF51D0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F0768-9368-4BC4-9E67-A8FF5DB5542F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7B7F01-8466-485C-BFC0-DF3FDBC02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C89BA-3830-4DF5-B522-C14341B14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267BF-C1D3-46D7-A83B-A645D6076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83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B162F-12FE-4390-8B5F-EBAAC01EF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B044C-77FC-4A13-AB78-31A868C2C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804FD-F72E-4F7B-8FA3-081AE662A1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BD533F-A600-4B7B-8E84-C1D95ACEB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F0768-9368-4BC4-9E67-A8FF5DB5542F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1C6A12-5203-4165-8AD8-AC3870A0B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0CAA-14D0-406F-B455-4AC9C20F2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267BF-C1D3-46D7-A83B-A645D6076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67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A4B72-8275-4D3C-9A22-ED7F50FEE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14894B-C73F-41F8-A92C-EE2AD92FE8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9C63DD-04CF-4472-A6EA-B607E8770F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BE1BAE-F82F-48BA-9726-FD60735F6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F0768-9368-4BC4-9E67-A8FF5DB5542F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C39B50-7D0D-404B-8CDF-42D189186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05588E-6441-4F24-A87F-600C672AC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267BF-C1D3-46D7-A83B-A645D6076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48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C12EBA-4429-4C0F-B233-09D2041B5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8FE984-9996-474D-AA4F-5224AC3BE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40930-4FF9-49ED-9209-455BC267DD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1F0768-9368-4BC4-9E67-A8FF5DB5542F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08EF4-C1DB-4E44-A1A9-0E6FE3CFE4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67EA0-15E6-4CED-BA57-869C0D7C0D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267BF-C1D3-46D7-A83B-A645D6076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1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customXml" Target="../ink/ink2.xml"/><Relationship Id="rId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3A5F2B-00FE-4C53-8499-4101F7E61B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891" b="-2"/>
          <a:stretch/>
        </p:blipFill>
        <p:spPr>
          <a:xfrm>
            <a:off x="-1" y="10"/>
            <a:ext cx="7370057" cy="6857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5FC1E4-EFE0-4960-AE27-607BEA67D8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3218"/>
          <a:stretch/>
        </p:blipFill>
        <p:spPr>
          <a:xfrm>
            <a:off x="7534656" y="1"/>
            <a:ext cx="4657344" cy="33467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9FF8C3-269F-4053-8CC6-7AF308229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" r="12941" b="1"/>
          <a:stretch/>
        </p:blipFill>
        <p:spPr>
          <a:xfrm>
            <a:off x="7534654" y="3511296"/>
            <a:ext cx="4657346" cy="33467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3A0ACE5-3B43-4385-9374-EAD351B2DDFD}"/>
              </a:ext>
            </a:extLst>
          </p:cNvPr>
          <p:cNvSpPr/>
          <p:nvPr/>
        </p:nvSpPr>
        <p:spPr>
          <a:xfrm>
            <a:off x="905885" y="184378"/>
            <a:ext cx="46402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rgbClr val="FF0000"/>
                </a:solidFill>
              </a:rPr>
              <a:t>World War One</a:t>
            </a:r>
            <a:endParaRPr lang="en-US" sz="5400" b="1" cap="none" spc="0" dirty="0">
              <a:ln/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83870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DC45D1-DA3C-478B-BAEB-3C1FEDE3D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Germany’s Political Problem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502E89-1CC7-4329-BA7E-145705407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Break-up of Austro-Hungarian Empire would crowd Germany on both sides</a:t>
            </a:r>
          </a:p>
          <a:p>
            <a:r>
              <a:rPr lang="en-US" sz="2000" dirty="0">
                <a:solidFill>
                  <a:schemeClr val="bg1"/>
                </a:solidFill>
              </a:rPr>
              <a:t>Absorbing Austrian Germans (Hapsburg) would undermine Prussian (Hohenzollern) dominance of Germany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B37230-6F7F-4185-A802-55E79408D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934207"/>
            <a:ext cx="6250769" cy="482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751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35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1CA6E6-9E7B-4BCF-A24A-47A6F7591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Turkish Revolution 1908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D4E690-9540-4399-B836-CE44DDCC17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627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61732-DC57-4EFE-B5F3-35380F45F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Destabilized delicate balance of power in the Balkans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Austria seized opportunity to annex Bosnia-Hercegovina</a:t>
            </a:r>
          </a:p>
          <a:p>
            <a:r>
              <a:rPr lang="en-US" sz="2000" dirty="0">
                <a:solidFill>
                  <a:srgbClr val="FFFFFF"/>
                </a:solidFill>
              </a:rPr>
              <a:t>War between Russian and Austria only avoided when Germany declared military support for its ally</a:t>
            </a:r>
          </a:p>
        </p:txBody>
      </p:sp>
    </p:spTree>
    <p:extLst>
      <p:ext uri="{BB962C8B-B14F-4D97-AF65-F5344CB8AC3E}">
        <p14:creationId xmlns:p14="http://schemas.microsoft.com/office/powerpoint/2010/main" val="90082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3997FB-D6EB-49DD-9D78-F0F31C5AF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Great War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167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5D42EE43-D710-46D3-AEC1-1A8DB430D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Schlieffen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5D16E1-5FF0-4BED-AB8B-0ECC87DAD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079" y="377240"/>
            <a:ext cx="6858000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13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B8312C-7E81-4973-96A6-39CB460FCA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00" b="199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488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C9A437-F5C1-44CF-B939-304A88CDB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48" b="20462"/>
          <a:stretch/>
        </p:blipFill>
        <p:spPr>
          <a:xfrm>
            <a:off x="1143947" y="643466"/>
            <a:ext cx="990410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59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687178-3222-4655-9035-39FDCBCEA2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88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FF0588-3D8A-469D-8198-0BD11D751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039" y="643467"/>
            <a:ext cx="801592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005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E93757-4E0E-4D9F-9A78-E74E09969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Trench Warfare?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066DD-CB4D-4032-BBB0-1E512BCBF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Technological sweet spot</a:t>
            </a:r>
          </a:p>
          <a:p>
            <a:r>
              <a:rPr lang="en-US" sz="2000" dirty="0">
                <a:solidFill>
                  <a:srgbClr val="FFFFFF"/>
                </a:solidFill>
              </a:rPr>
              <a:t>Relative balance of forces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73618C4-52C2-498B-9E05-D20B30410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606170"/>
            <a:ext cx="6553545" cy="365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76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64F6814-96D5-4463-898E-405CC0C40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D84FA-0815-460E-A542-7A1659CB8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 dirty="0"/>
              <a:t>Battle of the Somme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60032-3F60-453F-BBD0-9F80DFD82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 dirty="0"/>
              <a:t>Major British offensive in 1916, with months of preparation</a:t>
            </a:r>
          </a:p>
          <a:p>
            <a:r>
              <a:rPr lang="en-US" sz="2400" dirty="0"/>
              <a:t>Broke through German front line, but not much further</a:t>
            </a:r>
          </a:p>
          <a:p>
            <a:r>
              <a:rPr lang="en-US" sz="2400" dirty="0"/>
              <a:t>Ended in complete disaster for the Allies, barely nudging the line and resulting in hundreds of thousands dead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C2634-74FF-4E5F-944D-2FAE19E83B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52"/>
          <a:stretch/>
        </p:blipFill>
        <p:spPr>
          <a:xfrm>
            <a:off x="7829551" y="306909"/>
            <a:ext cx="4042409" cy="228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D3277E-D69A-4B69-94CB-A96B973EF2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49" b="-1"/>
          <a:stretch/>
        </p:blipFill>
        <p:spPr>
          <a:xfrm>
            <a:off x="7829551" y="2828925"/>
            <a:ext cx="4042410" cy="33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76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2C8959-B242-456F-A8D5-E71363523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070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14E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AD415-3553-4776-873D-84DECE609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Naval Blockades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B24838-F0E6-44A3-BAF8-49252CAD0F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41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D4342-4E26-4BDC-A0D7-A92CA1EA6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Germany and Britain vied for  control of shipping lines, to starve each other out</a:t>
            </a:r>
          </a:p>
          <a:p>
            <a:r>
              <a:rPr lang="en-US" sz="2000" dirty="0">
                <a:solidFill>
                  <a:srgbClr val="FFFFFF"/>
                </a:solidFill>
              </a:rPr>
              <a:t>German navy had a virtual monopoly on submarine technology</a:t>
            </a:r>
          </a:p>
        </p:txBody>
      </p:sp>
    </p:spTree>
    <p:extLst>
      <p:ext uri="{BB962C8B-B14F-4D97-AF65-F5344CB8AC3E}">
        <p14:creationId xmlns:p14="http://schemas.microsoft.com/office/powerpoint/2010/main" val="1051237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E94BE08-497E-4A8E-A007-B4A24A639C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5752"/>
          <a:stretch/>
        </p:blipFill>
        <p:spPr>
          <a:xfrm>
            <a:off x="20" y="3579"/>
            <a:ext cx="12188932" cy="685442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48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8C87E8-F019-4DAE-8EAB-FE210399CB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34" b="37859"/>
          <a:stretch/>
        </p:blipFill>
        <p:spPr>
          <a:xfrm>
            <a:off x="6883401" y="803191"/>
            <a:ext cx="4516920" cy="238591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E7B38D3-C7C8-4B06-8557-EEED42B42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620" y="1748771"/>
            <a:ext cx="3498979" cy="336045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Woodrow Wilson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28E865-14D7-4675-BBEE-94DC5CB8B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3401" y="3676052"/>
            <a:ext cx="4516920" cy="2375756"/>
          </a:xfrm>
        </p:spPr>
        <p:txBody>
          <a:bodyPr anchor="ctr">
            <a:normAutofit/>
          </a:bodyPr>
          <a:lstStyle/>
          <a:p>
            <a:r>
              <a:rPr lang="en-US" sz="1800" dirty="0"/>
              <a:t>Scholar and experienced administrator, but little experience in or knowledge of foreign policy</a:t>
            </a:r>
          </a:p>
          <a:p>
            <a:r>
              <a:rPr lang="en-US" sz="1800" dirty="0"/>
              <a:t>Corporate Liberal, Reformer</a:t>
            </a:r>
          </a:p>
          <a:p>
            <a:r>
              <a:rPr lang="en-US" sz="1800" dirty="0"/>
              <a:t>Sympathetic to Allies, but inclined to stay neutral</a:t>
            </a:r>
          </a:p>
        </p:txBody>
      </p:sp>
    </p:spTree>
    <p:extLst>
      <p:ext uri="{BB962C8B-B14F-4D97-AF65-F5344CB8AC3E}">
        <p14:creationId xmlns:p14="http://schemas.microsoft.com/office/powerpoint/2010/main" val="915463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D58872-B8FE-46C5-B454-F1292A5CE9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72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65F4110-C0FC-4D61-ACD2-A7C950EA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94CBDB-A76C-499E-95AB-C0A049E31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B384175-87F7-4071-A0E9-769226FAF2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93" r="396" b="-2"/>
          <a:stretch/>
        </p:blipFill>
        <p:spPr>
          <a:xfrm>
            <a:off x="317635" y="321733"/>
            <a:ext cx="4160452" cy="62145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18B3ED-C497-4C9C-8128-007AC06E2E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5" r="2" b="2"/>
          <a:stretch/>
        </p:blipFill>
        <p:spPr>
          <a:xfrm>
            <a:off x="4654296" y="299363"/>
            <a:ext cx="7217085" cy="3008188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0BEBF76-5644-449F-8511-28AE24294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Woodrow Wilson Runs on Campaign Slogan: “He Kept US Out of War” in 1916</a:t>
            </a:r>
          </a:p>
        </p:txBody>
      </p:sp>
    </p:spTree>
    <p:extLst>
      <p:ext uri="{BB962C8B-B14F-4D97-AF65-F5344CB8AC3E}">
        <p14:creationId xmlns:p14="http://schemas.microsoft.com/office/powerpoint/2010/main" val="1649979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7DCE32-2C24-4652-A07E-F0B19FF69A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9" r="-1" b="24791"/>
          <a:stretch/>
        </p:blipFill>
        <p:spPr>
          <a:xfrm>
            <a:off x="20" y="3579"/>
            <a:ext cx="12188932" cy="685442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48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506215-DD8B-4A8D-BD64-2ECCEEE885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96" r="-4" b="-4"/>
          <a:stretch/>
        </p:blipFill>
        <p:spPr>
          <a:xfrm>
            <a:off x="6883401" y="803191"/>
            <a:ext cx="4516920" cy="238591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F66C70A-3348-4AB0-B180-54ACF4F37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620" y="1748771"/>
            <a:ext cx="3498979" cy="3360458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Zimmerman Telegram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F43E2B-2C81-44DF-A5D2-8E4F3B40D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3401" y="3676052"/>
            <a:ext cx="4516920" cy="2375756"/>
          </a:xfrm>
        </p:spPr>
        <p:txBody>
          <a:bodyPr anchor="ctr">
            <a:norm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07569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719FFD-6B76-4527-8719-27D66BC4D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70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96266C-F452-48C2-A9FE-9BA2AE81F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481012"/>
            <a:ext cx="7620000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658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3FC96A-72A4-4AB6-BC3C-4F479B0FBC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32" b="188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6061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5E4BF-75C1-4D4C-A114-BD0D81553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6387102" cy="1325563"/>
          </a:xfrm>
        </p:spPr>
        <p:txBody>
          <a:bodyPr>
            <a:normAutofit/>
          </a:bodyPr>
          <a:lstStyle/>
          <a:p>
            <a:r>
              <a:rPr lang="en-US" dirty="0"/>
              <a:t>Modern Propaganda Agencies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9C96E-398D-4E7B-99C5-946C033FB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2" y="2871982"/>
            <a:ext cx="6382657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US Committee on Public Information headed by George Creel employed state-of-the-art marketing techniques</a:t>
            </a:r>
          </a:p>
          <a:p>
            <a:r>
              <a:rPr lang="en-US" sz="1800" dirty="0"/>
              <a:t>US: 75 million pro-war pamphlets, posters, newspapers advertisements, and motion pictures</a:t>
            </a:r>
          </a:p>
          <a:p>
            <a:r>
              <a:rPr lang="en-US" sz="1800" dirty="0"/>
              <a:t>German </a:t>
            </a:r>
            <a:r>
              <a:rPr lang="en-US" sz="1800" dirty="0" err="1"/>
              <a:t>Universum</a:t>
            </a:r>
            <a:r>
              <a:rPr lang="en-US" sz="1800" dirty="0"/>
              <a:t> Film </a:t>
            </a:r>
            <a:r>
              <a:rPr lang="en-US" sz="1800" dirty="0" err="1"/>
              <a:t>Aktiengesselschaft</a:t>
            </a:r>
            <a:r>
              <a:rPr lang="en-US" sz="1800" dirty="0"/>
              <a:t> (UFA) mobilized German film-making in the service of German nationalism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C6A2225-94AF-4BC4-98F4-77746E7B1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5108" y="1"/>
            <a:ext cx="4666892" cy="3612937"/>
          </a:xfrm>
          <a:custGeom>
            <a:avLst/>
            <a:gdLst>
              <a:gd name="connsiteX0" fmla="*/ 192227 w 4666892"/>
              <a:gd name="connsiteY0" fmla="*/ 0 h 3612937"/>
              <a:gd name="connsiteX1" fmla="*/ 4666892 w 4666892"/>
              <a:gd name="connsiteY1" fmla="*/ 0 h 3612937"/>
              <a:gd name="connsiteX2" fmla="*/ 4666892 w 4666892"/>
              <a:gd name="connsiteY2" fmla="*/ 2643684 h 3612937"/>
              <a:gd name="connsiteX3" fmla="*/ 4657487 w 4666892"/>
              <a:gd name="connsiteY3" fmla="*/ 2656262 h 3612937"/>
              <a:gd name="connsiteX4" fmla="*/ 2628900 w 4666892"/>
              <a:gd name="connsiteY4" fmla="*/ 3612937 h 3612937"/>
              <a:gd name="connsiteX5" fmla="*/ 0 w 4666892"/>
              <a:gd name="connsiteY5" fmla="*/ 984037 h 3612937"/>
              <a:gd name="connsiteX6" fmla="*/ 118190 w 4666892"/>
              <a:gd name="connsiteY6" fmla="*/ 202283 h 361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6892" h="3612937">
                <a:moveTo>
                  <a:pt x="192227" y="0"/>
                </a:moveTo>
                <a:lnTo>
                  <a:pt x="4666892" y="0"/>
                </a:lnTo>
                <a:lnTo>
                  <a:pt x="4666892" y="2643684"/>
                </a:lnTo>
                <a:lnTo>
                  <a:pt x="4657487" y="2656262"/>
                </a:lnTo>
                <a:cubicBezTo>
                  <a:pt x="4175308" y="3240527"/>
                  <a:pt x="3445594" y="3612937"/>
                  <a:pt x="2628900" y="3612937"/>
                </a:cubicBezTo>
                <a:cubicBezTo>
                  <a:pt x="1176999" y="3612937"/>
                  <a:pt x="0" y="2435938"/>
                  <a:pt x="0" y="984037"/>
                </a:cubicBezTo>
                <a:cubicBezTo>
                  <a:pt x="0" y="711806"/>
                  <a:pt x="41379" y="449239"/>
                  <a:pt x="118190" y="2022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69F50C-B9B8-4E77-A005-265D11409C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89" r="-4" b="11718"/>
          <a:stretch/>
        </p:blipFill>
        <p:spPr>
          <a:xfrm>
            <a:off x="7689829" y="10"/>
            <a:ext cx="4502173" cy="3448209"/>
          </a:xfrm>
          <a:custGeom>
            <a:avLst/>
            <a:gdLst>
              <a:gd name="connsiteX0" fmla="*/ 205627 w 4502173"/>
              <a:gd name="connsiteY0" fmla="*/ 0 h 3448219"/>
              <a:gd name="connsiteX1" fmla="*/ 4502173 w 4502173"/>
              <a:gd name="connsiteY1" fmla="*/ 0 h 3448219"/>
              <a:gd name="connsiteX2" fmla="*/ 4502173 w 4502173"/>
              <a:gd name="connsiteY2" fmla="*/ 2368934 h 3448219"/>
              <a:gd name="connsiteX3" fmla="*/ 4365663 w 4502173"/>
              <a:gd name="connsiteY3" fmla="*/ 2551486 h 3448219"/>
              <a:gd name="connsiteX4" fmla="*/ 2464181 w 4502173"/>
              <a:gd name="connsiteY4" fmla="*/ 3448219 h 3448219"/>
              <a:gd name="connsiteX5" fmla="*/ 0 w 4502173"/>
              <a:gd name="connsiteY5" fmla="*/ 984038 h 3448219"/>
              <a:gd name="connsiteX6" fmla="*/ 193648 w 4502173"/>
              <a:gd name="connsiteY6" fmla="*/ 24867 h 3448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73" h="3448219">
                <a:moveTo>
                  <a:pt x="205627" y="0"/>
                </a:moveTo>
                <a:lnTo>
                  <a:pt x="4502173" y="0"/>
                </a:lnTo>
                <a:lnTo>
                  <a:pt x="4502173" y="2368934"/>
                </a:lnTo>
                <a:lnTo>
                  <a:pt x="4365663" y="2551486"/>
                </a:lnTo>
                <a:cubicBezTo>
                  <a:pt x="3913696" y="3099144"/>
                  <a:pt x="3229704" y="3448219"/>
                  <a:pt x="2464181" y="3448219"/>
                </a:cubicBezTo>
                <a:cubicBezTo>
                  <a:pt x="1103251" y="3448219"/>
                  <a:pt x="0" y="2344968"/>
                  <a:pt x="0" y="984038"/>
                </a:cubicBezTo>
                <a:cubicBezTo>
                  <a:pt x="0" y="643806"/>
                  <a:pt x="68954" y="319678"/>
                  <a:pt x="193648" y="24867"/>
                </a:cubicBezTo>
                <a:close/>
              </a:path>
            </a:pathLst>
          </a:cu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48F5915-2CE1-4F74-88C5-D4366893D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4737" y="3918051"/>
            <a:ext cx="3587263" cy="2939948"/>
          </a:xfrm>
          <a:custGeom>
            <a:avLst/>
            <a:gdLst>
              <a:gd name="connsiteX0" fmla="*/ 2070613 w 3587263"/>
              <a:gd name="connsiteY0" fmla="*/ 0 h 2939948"/>
              <a:gd name="connsiteX1" fmla="*/ 3534758 w 3587263"/>
              <a:gd name="connsiteY1" fmla="*/ 606469 h 2939948"/>
              <a:gd name="connsiteX2" fmla="*/ 3587263 w 3587263"/>
              <a:gd name="connsiteY2" fmla="*/ 664240 h 2939948"/>
              <a:gd name="connsiteX3" fmla="*/ 3587263 w 3587263"/>
              <a:gd name="connsiteY3" fmla="*/ 2939948 h 2939948"/>
              <a:gd name="connsiteX4" fmla="*/ 193241 w 3587263"/>
              <a:gd name="connsiteY4" fmla="*/ 2939948 h 2939948"/>
              <a:gd name="connsiteX5" fmla="*/ 162719 w 3587263"/>
              <a:gd name="connsiteY5" fmla="*/ 2876589 h 2939948"/>
              <a:gd name="connsiteX6" fmla="*/ 0 w 3587263"/>
              <a:gd name="connsiteY6" fmla="*/ 2070613 h 2939948"/>
              <a:gd name="connsiteX7" fmla="*/ 2070613 w 3587263"/>
              <a:gd name="connsiteY7" fmla="*/ 0 h 2939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7263" h="2939948">
                <a:moveTo>
                  <a:pt x="2070613" y="0"/>
                </a:moveTo>
                <a:cubicBezTo>
                  <a:pt x="2642397" y="0"/>
                  <a:pt x="3160050" y="231761"/>
                  <a:pt x="3534758" y="606469"/>
                </a:cubicBezTo>
                <a:lnTo>
                  <a:pt x="3587263" y="664240"/>
                </a:lnTo>
                <a:lnTo>
                  <a:pt x="3587263" y="2939948"/>
                </a:lnTo>
                <a:lnTo>
                  <a:pt x="193241" y="2939948"/>
                </a:lnTo>
                <a:lnTo>
                  <a:pt x="162719" y="2876589"/>
                </a:lnTo>
                <a:cubicBezTo>
                  <a:pt x="57940" y="2628865"/>
                  <a:pt x="0" y="2356505"/>
                  <a:pt x="0" y="2070613"/>
                </a:cubicBezTo>
                <a:cubicBezTo>
                  <a:pt x="0" y="927045"/>
                  <a:pt x="927045" y="0"/>
                  <a:pt x="2070613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D87C33-042A-4A19-A023-C9353B00E5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49" r="2" b="37400"/>
          <a:stretch/>
        </p:blipFill>
        <p:spPr>
          <a:xfrm>
            <a:off x="8768827" y="4082141"/>
            <a:ext cx="3423175" cy="2775859"/>
          </a:xfrm>
          <a:custGeom>
            <a:avLst/>
            <a:gdLst>
              <a:gd name="connsiteX0" fmla="*/ 1906524 w 3423175"/>
              <a:gd name="connsiteY0" fmla="*/ 0 h 2775859"/>
              <a:gd name="connsiteX1" fmla="*/ 3377691 w 3423175"/>
              <a:gd name="connsiteY1" fmla="*/ 693798 h 2775859"/>
              <a:gd name="connsiteX2" fmla="*/ 3423175 w 3423175"/>
              <a:gd name="connsiteY2" fmla="*/ 754624 h 2775859"/>
              <a:gd name="connsiteX3" fmla="*/ 3423175 w 3423175"/>
              <a:gd name="connsiteY3" fmla="*/ 2775859 h 2775859"/>
              <a:gd name="connsiteX4" fmla="*/ 211114 w 3423175"/>
              <a:gd name="connsiteY4" fmla="*/ 2775859 h 2775859"/>
              <a:gd name="connsiteX5" fmla="*/ 149824 w 3423175"/>
              <a:gd name="connsiteY5" fmla="*/ 2648629 h 2775859"/>
              <a:gd name="connsiteX6" fmla="*/ 0 w 3423175"/>
              <a:gd name="connsiteY6" fmla="*/ 1906524 h 2775859"/>
              <a:gd name="connsiteX7" fmla="*/ 1906524 w 3423175"/>
              <a:gd name="connsiteY7" fmla="*/ 0 h 277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21263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holding a sign&#10;&#10;Description generated with high confidence">
            <a:extLst>
              <a:ext uri="{FF2B5EF4-FFF2-40B4-BE49-F238E27FC236}">
                <a16:creationId xmlns:a16="http://schemas.microsoft.com/office/drawing/2014/main" id="{670A887C-AC36-4F77-9312-4A5D865280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1" r="2440" b="-2"/>
          <a:stretch/>
        </p:blipFill>
        <p:spPr>
          <a:xfrm>
            <a:off x="321733" y="321732"/>
            <a:ext cx="3777025" cy="6214533"/>
          </a:xfrm>
          <a:prstGeom prst="rect">
            <a:avLst/>
          </a:prstGeom>
        </p:spPr>
      </p:pic>
      <p:pic>
        <p:nvPicPr>
          <p:cNvPr id="6" name="Picture 5" descr="A person holding a sign&#10;&#10;Description generated with high confidence">
            <a:extLst>
              <a:ext uri="{FF2B5EF4-FFF2-40B4-BE49-F238E27FC236}">
                <a16:creationId xmlns:a16="http://schemas.microsoft.com/office/drawing/2014/main" id="{7832F7E7-9B86-42E1-97BD-3D5473EA11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54" b="-2"/>
          <a:stretch/>
        </p:blipFill>
        <p:spPr>
          <a:xfrm>
            <a:off x="4184538" y="321732"/>
            <a:ext cx="3822924" cy="6214533"/>
          </a:xfrm>
          <a:prstGeom prst="rect">
            <a:avLst/>
          </a:prstGeom>
        </p:spPr>
      </p:pic>
      <p:pic>
        <p:nvPicPr>
          <p:cNvPr id="5" name="Picture 4" descr="A picture containing text, book, man, person&#10;&#10;Description generated with very high confidence">
            <a:extLst>
              <a:ext uri="{FF2B5EF4-FFF2-40B4-BE49-F238E27FC236}">
                <a16:creationId xmlns:a16="http://schemas.microsoft.com/office/drawing/2014/main" id="{9F02AEC4-55B0-44EA-BEFD-62B8CE9D39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11" r="5405" b="-2"/>
          <a:stretch/>
        </p:blipFill>
        <p:spPr>
          <a:xfrm>
            <a:off x="8087672" y="321732"/>
            <a:ext cx="3782595" cy="62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1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2436D6-B2AA-4BDA-94EB-8EC701F8CA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58" b="1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53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05441-D8CE-4F45-956D-21F82E509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Consequences of World War I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6903F9D-CE51-45B4-BD12-E618F4C290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9047186"/>
              </p:ext>
            </p:extLst>
          </p:nvPr>
        </p:nvGraphicFramePr>
        <p:xfrm>
          <a:off x="838200" y="188189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1599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2F177B-1E3E-4663-A331-3ABC7DB14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Treaty of Versailles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2CC352-ADE7-439E-AB8F-99DAEE9222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7998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AF4EB-05F0-4F03-8CF8-16A4C420F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US dabbles with global hegemony</a:t>
            </a:r>
          </a:p>
          <a:p>
            <a:r>
              <a:rPr lang="en-US" sz="2000" dirty="0">
                <a:solidFill>
                  <a:srgbClr val="FFFFFF"/>
                </a:solidFill>
              </a:rPr>
              <a:t>German guilt and war debt clauses</a:t>
            </a:r>
          </a:p>
        </p:txBody>
      </p:sp>
    </p:spTree>
    <p:extLst>
      <p:ext uri="{BB962C8B-B14F-4D97-AF65-F5344CB8AC3E}">
        <p14:creationId xmlns:p14="http://schemas.microsoft.com/office/powerpoint/2010/main" val="1213460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62C53-FAAA-42DA-8FF2-6E1750AEA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Wilsonian Liberal Internationalism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5D18A-2832-4E58-9D8C-8D9B7E239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en-US" sz="2000" dirty="0"/>
              <a:t>Fourteen Points included right of all nations to self-determination</a:t>
            </a:r>
          </a:p>
          <a:p>
            <a:r>
              <a:rPr lang="en-US" sz="2000" dirty="0"/>
              <a:t>League of Nations, precursor to United Nations</a:t>
            </a:r>
          </a:p>
          <a:p>
            <a:r>
              <a:rPr lang="en-US" sz="2000" dirty="0"/>
              <a:t>US Congress would not ratify entrance into League of Nations, Wilson’s brainchild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EDF496-53EE-4EDB-BAE3-4F40CD67E5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07" r="1159" b="3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2538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64F6814-96D5-4463-898E-405CC0C40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F48670-2335-4F02-8517-6EA3B1671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 dirty="0"/>
              <a:t>Contradictions of Liberal Internationalism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22167-9E09-4337-BA23-2AABECC7B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 dirty="0"/>
              <a:t>“Right” of self-determination frequently withheld</a:t>
            </a:r>
          </a:p>
          <a:p>
            <a:r>
              <a:rPr lang="en-US" sz="2400" dirty="0"/>
              <a:t>Marcus Garvey (top) began black nationalist movement in U.S. by appropriating Wilsonian rhetoric</a:t>
            </a:r>
          </a:p>
          <a:p>
            <a:r>
              <a:rPr lang="en-US" sz="2400" dirty="0"/>
              <a:t>Mao Zedong saw through the rhetoric and helped spur Communist Anti-Colonial movements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7486E5-A7F3-426E-A6A4-7EFAB70449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23" r="-1" b="39495"/>
          <a:stretch/>
        </p:blipFill>
        <p:spPr>
          <a:xfrm>
            <a:off x="7829551" y="306909"/>
            <a:ext cx="4042409" cy="228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68B82-63E7-4BCA-A8DF-03671D58DD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71" r="3" b="33474"/>
          <a:stretch/>
        </p:blipFill>
        <p:spPr>
          <a:xfrm>
            <a:off x="7829551" y="2828925"/>
            <a:ext cx="4042410" cy="33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344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0226BB-CA33-4E04-BA26-0E2406859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752" y="0"/>
            <a:ext cx="620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073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F3C9A-84D5-4CC2-99D5-71526287D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War Debt and Reparations Cycle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B3B51D-DEC5-4D64-B3A4-8C8723DF3D7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Old debt paid by taking on new debt, clearly unsustainable without productivity growth</a:t>
            </a:r>
          </a:p>
          <a:p>
            <a:r>
              <a:rPr lang="en-US" dirty="0"/>
              <a:t>War guilt clause and reparations stymied German development, cutting off any path out of this cycle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88CD5F2-99A9-4D32-B833-903B356F45B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39211718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F4BE8F3-6E47-4CA5-AB45-3472196C3F6D}"/>
              </a:ext>
            </a:extLst>
          </p:cNvPr>
          <p:cNvSpPr txBox="1"/>
          <p:nvPr/>
        </p:nvSpPr>
        <p:spPr>
          <a:xfrm flipH="1">
            <a:off x="9740345" y="3392557"/>
            <a:ext cx="1444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46B810-6BB1-4013-8791-F5C3C7569A02}"/>
              </a:ext>
            </a:extLst>
          </p:cNvPr>
          <p:cNvSpPr txBox="1"/>
          <p:nvPr/>
        </p:nvSpPr>
        <p:spPr>
          <a:xfrm>
            <a:off x="8216345" y="4784760"/>
            <a:ext cx="1378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Reparations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6A3C2B-D0BA-4568-8FF6-19B016CE9E7F}"/>
              </a:ext>
            </a:extLst>
          </p:cNvPr>
          <p:cNvSpPr txBox="1"/>
          <p:nvPr/>
        </p:nvSpPr>
        <p:spPr>
          <a:xfrm>
            <a:off x="6665841" y="3392557"/>
            <a:ext cx="155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War Debts</a:t>
            </a:r>
          </a:p>
        </p:txBody>
      </p:sp>
    </p:spTree>
    <p:extLst>
      <p:ext uri="{BB962C8B-B14F-4D97-AF65-F5344CB8AC3E}">
        <p14:creationId xmlns:p14="http://schemas.microsoft.com/office/powerpoint/2010/main" val="36951018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C25551-5AFD-4279-BF6E-AE7DCFF20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Pre-War Modernism</a:t>
            </a:r>
          </a:p>
        </p:txBody>
      </p:sp>
      <p:pic>
        <p:nvPicPr>
          <p:cNvPr id="5" name="Picture 4" descr="A picture containing weapon, grass, gun, water&#10;&#10;Description generated with very high confidence">
            <a:extLst>
              <a:ext uri="{FF2B5EF4-FFF2-40B4-BE49-F238E27FC236}">
                <a16:creationId xmlns:a16="http://schemas.microsoft.com/office/drawing/2014/main" id="{1E6562A1-7AE7-45BD-9BAB-1E211ACE69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178" b="1790"/>
          <a:stretch/>
        </p:blipFill>
        <p:spPr>
          <a:xfrm>
            <a:off x="320040" y="763867"/>
            <a:ext cx="5455917" cy="30853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B0451E-262B-4F58-89D3-7F8AE475D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11" r="8570" b="3"/>
          <a:stretch/>
        </p:blipFill>
        <p:spPr>
          <a:xfrm>
            <a:off x="6759804" y="307731"/>
            <a:ext cx="4768394" cy="399763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1104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EC927-08BB-4E8E-8437-3D754D10F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 dirty="0"/>
              <a:t>Subjectivity and Irrationality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DE6E1-C79F-405F-9142-3C6DAC2CD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 dirty="0"/>
              <a:t>Freudian psychology grew notably more pessimistic, focusing on irrationality of the unconscious mind, the death instinct, and the anxiety of civilization</a:t>
            </a:r>
          </a:p>
          <a:p>
            <a:r>
              <a:rPr lang="en-US" sz="2400" dirty="0"/>
              <a:t>Dada art movement built on modernist tampering with form, injected themes of nonsense, irrationality, and anti-capitalism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9DA0DA-10BB-46EC-9517-3161636C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405" y="306909"/>
            <a:ext cx="2356701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BA6240-11F8-4AB6-AFFF-0250816D3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8498" y="2828925"/>
            <a:ext cx="2304515" cy="33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96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4C9F13-6048-484D-BA8B-C733E8CC8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/>
              <a:t>Imperialism and the Path to War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8CAC079E-98C9-4494-B698-1025631C02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6366587"/>
              </p:ext>
            </p:extLst>
          </p:nvPr>
        </p:nvGraphicFramePr>
        <p:xfrm>
          <a:off x="838200" y="2022475"/>
          <a:ext cx="10515600" cy="4154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14423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43A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D622EF-9044-4E03-AF7B-BF4FAE267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Franco Prussian War,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1870-1871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2B977A-A103-469A-9E98-27BD397406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2494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FC4B8-B6ED-47CD-B593-76A36E617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Stirred German nationalism and precipitated the unification of “little Germany” (minus Austrian Germans)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Germany secured resource-rich Alsace-Lorraine</a:t>
            </a:r>
          </a:p>
        </p:txBody>
      </p:sp>
    </p:spTree>
    <p:extLst>
      <p:ext uri="{BB962C8B-B14F-4D97-AF65-F5344CB8AC3E}">
        <p14:creationId xmlns:p14="http://schemas.microsoft.com/office/powerpoint/2010/main" val="3127003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764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B47DB-647A-44E5-BABD-DED69875A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The Declining Ottoman Empire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42E5CF-F7BB-425A-9FCF-97F7FD3696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448" r="1" b="838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E9307-E379-4CB6-85A2-B0FB6C7F8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Late-coming Russia saw Southeastern Europe (Balkans), and Western Asia as sites for territorial expansion</a:t>
            </a:r>
          </a:p>
          <a:p>
            <a:r>
              <a:rPr lang="en-US" sz="2000" dirty="0">
                <a:solidFill>
                  <a:srgbClr val="FFFFFF"/>
                </a:solidFill>
              </a:rPr>
              <a:t>Russo-Turkish War (1877-1878) resulted in significant loss of territory</a:t>
            </a:r>
          </a:p>
          <a:p>
            <a:r>
              <a:rPr lang="en-US" sz="2000" dirty="0">
                <a:solidFill>
                  <a:srgbClr val="FFFFFF"/>
                </a:solidFill>
              </a:rPr>
              <a:t>By end of nineteenth century imperialist powers knew about Western Asian oil </a:t>
            </a:r>
          </a:p>
        </p:txBody>
      </p:sp>
    </p:spTree>
    <p:extLst>
      <p:ext uri="{BB962C8B-B14F-4D97-AF65-F5344CB8AC3E}">
        <p14:creationId xmlns:p14="http://schemas.microsoft.com/office/powerpoint/2010/main" val="2400694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FEF16F-FA5F-4409-90E2-01CA35D64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Germany’s Geographic Problem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05A98E29-9FF6-4B3D-97EB-4FF42C739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242" t="1813"/>
          <a:stretch/>
        </p:blipFill>
        <p:spPr>
          <a:xfrm>
            <a:off x="2855871" y="-29273"/>
            <a:ext cx="6480258" cy="450745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B94ED93-FDD5-495F-AA82-B04612E5BBFC}"/>
                  </a:ext>
                </a:extLst>
              </p14:cNvPr>
              <p14:cNvContentPartPr/>
              <p14:nvPr/>
            </p14:nvContentPartPr>
            <p14:xfrm>
              <a:off x="3709790" y="620802"/>
              <a:ext cx="547920" cy="2689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B94ED93-FDD5-495F-AA82-B04612E5BBF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05470" y="616482"/>
                <a:ext cx="556560" cy="277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4123E8-627D-4291-B5FB-630B49DA45F1}"/>
              </a:ext>
            </a:extLst>
          </p:cNvPr>
          <p:cNvCxnSpPr/>
          <p:nvPr/>
        </p:nvCxnSpPr>
        <p:spPr>
          <a:xfrm>
            <a:off x="2209800" y="755262"/>
            <a:ext cx="167308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9B90EA5-B188-4E92-8BF6-D159DB525316}"/>
              </a:ext>
            </a:extLst>
          </p:cNvPr>
          <p:cNvSpPr txBox="1"/>
          <p:nvPr/>
        </p:nvSpPr>
        <p:spPr>
          <a:xfrm>
            <a:off x="338534" y="519452"/>
            <a:ext cx="2141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German Port Cities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33523D3-D3D2-430A-A38F-65377C64AC6B}"/>
              </a:ext>
            </a:extLst>
          </p:cNvPr>
          <p:cNvCxnSpPr/>
          <p:nvPr/>
        </p:nvCxnSpPr>
        <p:spPr>
          <a:xfrm>
            <a:off x="7129670" y="1311965"/>
            <a:ext cx="17625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2D065BB-50C9-4FB8-B95B-E362CEF85B9C}"/>
              </a:ext>
            </a:extLst>
          </p:cNvPr>
          <p:cNvCxnSpPr/>
          <p:nvPr/>
        </p:nvCxnSpPr>
        <p:spPr>
          <a:xfrm flipV="1">
            <a:off x="8401878" y="1311965"/>
            <a:ext cx="490331" cy="5963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C0C1C1-BE0C-4706-8A8B-8288EB2EA124}"/>
              </a:ext>
            </a:extLst>
          </p:cNvPr>
          <p:cNvCxnSpPr/>
          <p:nvPr/>
        </p:nvCxnSpPr>
        <p:spPr>
          <a:xfrm flipH="1" flipV="1">
            <a:off x="8892209" y="1363572"/>
            <a:ext cx="336272" cy="1657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92A4382-0C59-421A-A6A7-7D618D939C36}"/>
              </a:ext>
            </a:extLst>
          </p:cNvPr>
          <p:cNvSpPr txBox="1"/>
          <p:nvPr/>
        </p:nvSpPr>
        <p:spPr>
          <a:xfrm>
            <a:off x="8647043" y="968437"/>
            <a:ext cx="2613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Eastern Colonial Interests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BE08921-DF2C-43DD-90D8-695883D72868}"/>
                  </a:ext>
                </a:extLst>
              </p14:cNvPr>
              <p14:cNvContentPartPr/>
              <p14:nvPr/>
            </p14:nvContentPartPr>
            <p14:xfrm>
              <a:off x="4224590" y="1443762"/>
              <a:ext cx="600120" cy="3733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BE08921-DF2C-43DD-90D8-695883D7286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20270" y="1439442"/>
                <a:ext cx="608760" cy="381960"/>
              </a:xfrm>
              <a:prstGeom prst="rect">
                <a:avLst/>
              </a:prstGeom>
            </p:spPr>
          </p:pic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EA6ED79-2C5E-469E-B372-707242F0D606}"/>
              </a:ext>
            </a:extLst>
          </p:cNvPr>
          <p:cNvCxnSpPr>
            <a:cxnSpLocks/>
          </p:cNvCxnSpPr>
          <p:nvPr/>
        </p:nvCxnSpPr>
        <p:spPr>
          <a:xfrm flipH="1">
            <a:off x="1567176" y="1630422"/>
            <a:ext cx="2657414" cy="59300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AC8FA4B-A3D6-4DC3-B6E5-BE2A1E491AC7}"/>
              </a:ext>
            </a:extLst>
          </p:cNvPr>
          <p:cNvSpPr txBox="1"/>
          <p:nvPr/>
        </p:nvSpPr>
        <p:spPr>
          <a:xfrm>
            <a:off x="378068" y="2093843"/>
            <a:ext cx="1189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Suez Canal</a:t>
            </a:r>
          </a:p>
          <a:p>
            <a:r>
              <a:rPr lang="en-US" dirty="0"/>
              <a:t>(British)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B06F924-7AB3-49BD-8243-0837A9AD81A7}"/>
              </a:ext>
            </a:extLst>
          </p:cNvPr>
          <p:cNvCxnSpPr>
            <a:cxnSpLocks/>
          </p:cNvCxnSpPr>
          <p:nvPr/>
        </p:nvCxnSpPr>
        <p:spPr>
          <a:xfrm flipV="1">
            <a:off x="5009322" y="251791"/>
            <a:ext cx="3972210" cy="1191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62DF2E8-CAFB-4964-801A-9C7E63B105BB}"/>
              </a:ext>
            </a:extLst>
          </p:cNvPr>
          <p:cNvSpPr txBox="1"/>
          <p:nvPr/>
        </p:nvSpPr>
        <p:spPr>
          <a:xfrm>
            <a:off x="8981532" y="68956"/>
            <a:ext cx="1921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Oil Discovery 1908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A441183-88AB-4A46-A477-03031EDFCB97}"/>
              </a:ext>
            </a:extLst>
          </p:cNvPr>
          <p:cNvCxnSpPr>
            <a:cxnSpLocks/>
          </p:cNvCxnSpPr>
          <p:nvPr/>
        </p:nvCxnSpPr>
        <p:spPr>
          <a:xfrm flipH="1" flipV="1">
            <a:off x="4959732" y="1566854"/>
            <a:ext cx="486912" cy="1282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C0A641B-1664-4024-B495-4F8A9666BF34}"/>
              </a:ext>
            </a:extLst>
          </p:cNvPr>
          <p:cNvSpPr txBox="1"/>
          <p:nvPr/>
        </p:nvSpPr>
        <p:spPr>
          <a:xfrm>
            <a:off x="5209461" y="2802809"/>
            <a:ext cx="1542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Basra (Ottoman Empire)</a:t>
            </a:r>
          </a:p>
        </p:txBody>
      </p:sp>
    </p:spTree>
    <p:extLst>
      <p:ext uri="{BB962C8B-B14F-4D97-AF65-F5344CB8AC3E}">
        <p14:creationId xmlns:p14="http://schemas.microsoft.com/office/powerpoint/2010/main" val="1495876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CAD9-4B98-4012-802F-2E5699C3F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6387102" cy="1325563"/>
          </a:xfrm>
        </p:spPr>
        <p:txBody>
          <a:bodyPr>
            <a:normAutofit/>
          </a:bodyPr>
          <a:lstStyle/>
          <a:p>
            <a:r>
              <a:rPr lang="en-US" dirty="0"/>
              <a:t>Berlin-Baghdad Railway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83361-C5B8-4D66-A343-CA51DE94A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2" y="2871982"/>
            <a:ext cx="6382657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1903 Ottoman Empire granted concession to </a:t>
            </a:r>
            <a:r>
              <a:rPr lang="en-US" sz="1800" i="1" dirty="0"/>
              <a:t>Baghdad Railway Company</a:t>
            </a:r>
            <a:r>
              <a:rPr lang="en-US" sz="1800" dirty="0"/>
              <a:t>, under the control of German Deutsche Banks</a:t>
            </a:r>
          </a:p>
          <a:p>
            <a:r>
              <a:rPr lang="en-US" sz="1800" dirty="0"/>
              <a:t>Put shortest land route connecting Europe with richest British colony, India, in German hands. Germany would be able to siphon off portion of English profits by charging for shipping</a:t>
            </a:r>
          </a:p>
          <a:p>
            <a:r>
              <a:rPr lang="en-US" sz="1800" dirty="0"/>
              <a:t>Unified Turkey, against British and Russian imperial interests in the Balkans</a:t>
            </a:r>
          </a:p>
          <a:p>
            <a:r>
              <a:rPr lang="en-US" sz="1800" dirty="0"/>
              <a:t>Threatened Britain, Russia, France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445B8C-D724-4F73-AB77-3CCE4E822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20963"/>
            <a:ext cx="4657345" cy="6816065"/>
          </a:xfrm>
          <a:prstGeom prst="rect">
            <a:avLst/>
          </a:prstGeom>
          <a:solidFill>
            <a:schemeClr val="bg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DC49B3-2F9C-4223-8FCC-50BFD8330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882" y="518731"/>
            <a:ext cx="3996386" cy="242780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905336-A7CD-4C75-9E77-C704674F4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73347" y="34290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B04F396-FA5F-4332-BA6B-36EBB7729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882" y="3846507"/>
            <a:ext cx="3996386" cy="25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05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4389A-C446-411C-8AD4-000520DD4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6387102" cy="1325563"/>
          </a:xfrm>
        </p:spPr>
        <p:txBody>
          <a:bodyPr>
            <a:normAutofit/>
          </a:bodyPr>
          <a:lstStyle/>
          <a:p>
            <a:r>
              <a:rPr lang="en-US" dirty="0"/>
              <a:t>German-French Moroccan Crisis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279C3-8042-4451-9F04-0E27C5ABA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2" y="2871982"/>
            <a:ext cx="6382657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Britain “gave” Morocco to France at the formation of Anglo-French Entente, 1904</a:t>
            </a:r>
          </a:p>
          <a:p>
            <a:r>
              <a:rPr lang="en-US" sz="1800" dirty="0"/>
              <a:t>Kaiser met with Sultan Abdelaziz to support bid for Moroccan independence</a:t>
            </a:r>
          </a:p>
          <a:p>
            <a:r>
              <a:rPr lang="en-US" sz="1800" dirty="0"/>
              <a:t>Inflamed British and French fury, threatening a German-French war</a:t>
            </a:r>
          </a:p>
          <a:p>
            <a:r>
              <a:rPr lang="en-US" sz="1800" dirty="0"/>
              <a:t>Longer term- pushed Britain and France together and spurred military buildup</a:t>
            </a:r>
          </a:p>
          <a:p>
            <a:endParaRPr lang="en-US" sz="18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C6A2225-94AF-4BC4-98F4-77746E7B1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5108" y="1"/>
            <a:ext cx="4666892" cy="3612937"/>
          </a:xfrm>
          <a:custGeom>
            <a:avLst/>
            <a:gdLst>
              <a:gd name="connsiteX0" fmla="*/ 192227 w 4666892"/>
              <a:gd name="connsiteY0" fmla="*/ 0 h 3612937"/>
              <a:gd name="connsiteX1" fmla="*/ 4666892 w 4666892"/>
              <a:gd name="connsiteY1" fmla="*/ 0 h 3612937"/>
              <a:gd name="connsiteX2" fmla="*/ 4666892 w 4666892"/>
              <a:gd name="connsiteY2" fmla="*/ 2643684 h 3612937"/>
              <a:gd name="connsiteX3" fmla="*/ 4657487 w 4666892"/>
              <a:gd name="connsiteY3" fmla="*/ 2656262 h 3612937"/>
              <a:gd name="connsiteX4" fmla="*/ 2628900 w 4666892"/>
              <a:gd name="connsiteY4" fmla="*/ 3612937 h 3612937"/>
              <a:gd name="connsiteX5" fmla="*/ 0 w 4666892"/>
              <a:gd name="connsiteY5" fmla="*/ 984037 h 3612937"/>
              <a:gd name="connsiteX6" fmla="*/ 118190 w 4666892"/>
              <a:gd name="connsiteY6" fmla="*/ 202283 h 361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6892" h="3612937">
                <a:moveTo>
                  <a:pt x="192227" y="0"/>
                </a:moveTo>
                <a:lnTo>
                  <a:pt x="4666892" y="0"/>
                </a:lnTo>
                <a:lnTo>
                  <a:pt x="4666892" y="2643684"/>
                </a:lnTo>
                <a:lnTo>
                  <a:pt x="4657487" y="2656262"/>
                </a:lnTo>
                <a:cubicBezTo>
                  <a:pt x="4175308" y="3240527"/>
                  <a:pt x="3445594" y="3612937"/>
                  <a:pt x="2628900" y="3612937"/>
                </a:cubicBezTo>
                <a:cubicBezTo>
                  <a:pt x="1176999" y="3612937"/>
                  <a:pt x="0" y="2435938"/>
                  <a:pt x="0" y="984037"/>
                </a:cubicBezTo>
                <a:cubicBezTo>
                  <a:pt x="0" y="711806"/>
                  <a:pt x="41379" y="449239"/>
                  <a:pt x="118190" y="2022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2BAEE8-CC17-4E4C-984D-54CD533CB3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991" r="-3" b="21735"/>
          <a:stretch/>
        </p:blipFill>
        <p:spPr>
          <a:xfrm>
            <a:off x="7689829" y="10"/>
            <a:ext cx="4502173" cy="3448209"/>
          </a:xfrm>
          <a:custGeom>
            <a:avLst/>
            <a:gdLst>
              <a:gd name="connsiteX0" fmla="*/ 205627 w 4502173"/>
              <a:gd name="connsiteY0" fmla="*/ 0 h 3448219"/>
              <a:gd name="connsiteX1" fmla="*/ 4502173 w 4502173"/>
              <a:gd name="connsiteY1" fmla="*/ 0 h 3448219"/>
              <a:gd name="connsiteX2" fmla="*/ 4502173 w 4502173"/>
              <a:gd name="connsiteY2" fmla="*/ 2368934 h 3448219"/>
              <a:gd name="connsiteX3" fmla="*/ 4365663 w 4502173"/>
              <a:gd name="connsiteY3" fmla="*/ 2551486 h 3448219"/>
              <a:gd name="connsiteX4" fmla="*/ 2464181 w 4502173"/>
              <a:gd name="connsiteY4" fmla="*/ 3448219 h 3448219"/>
              <a:gd name="connsiteX5" fmla="*/ 0 w 4502173"/>
              <a:gd name="connsiteY5" fmla="*/ 984038 h 3448219"/>
              <a:gd name="connsiteX6" fmla="*/ 193648 w 4502173"/>
              <a:gd name="connsiteY6" fmla="*/ 24867 h 3448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73" h="3448219">
                <a:moveTo>
                  <a:pt x="205627" y="0"/>
                </a:moveTo>
                <a:lnTo>
                  <a:pt x="4502173" y="0"/>
                </a:lnTo>
                <a:lnTo>
                  <a:pt x="4502173" y="2368934"/>
                </a:lnTo>
                <a:lnTo>
                  <a:pt x="4365663" y="2551486"/>
                </a:lnTo>
                <a:cubicBezTo>
                  <a:pt x="3913696" y="3099144"/>
                  <a:pt x="3229704" y="3448219"/>
                  <a:pt x="2464181" y="3448219"/>
                </a:cubicBezTo>
                <a:cubicBezTo>
                  <a:pt x="1103251" y="3448219"/>
                  <a:pt x="0" y="2344968"/>
                  <a:pt x="0" y="984038"/>
                </a:cubicBezTo>
                <a:cubicBezTo>
                  <a:pt x="0" y="643806"/>
                  <a:pt x="68954" y="319678"/>
                  <a:pt x="193648" y="24867"/>
                </a:cubicBezTo>
                <a:close/>
              </a:path>
            </a:pathLst>
          </a:cu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48F5915-2CE1-4F74-88C5-D4366893D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4737" y="3918051"/>
            <a:ext cx="3587263" cy="2939948"/>
          </a:xfrm>
          <a:custGeom>
            <a:avLst/>
            <a:gdLst>
              <a:gd name="connsiteX0" fmla="*/ 2070613 w 3587263"/>
              <a:gd name="connsiteY0" fmla="*/ 0 h 2939948"/>
              <a:gd name="connsiteX1" fmla="*/ 3534758 w 3587263"/>
              <a:gd name="connsiteY1" fmla="*/ 606469 h 2939948"/>
              <a:gd name="connsiteX2" fmla="*/ 3587263 w 3587263"/>
              <a:gd name="connsiteY2" fmla="*/ 664240 h 2939948"/>
              <a:gd name="connsiteX3" fmla="*/ 3587263 w 3587263"/>
              <a:gd name="connsiteY3" fmla="*/ 2939948 h 2939948"/>
              <a:gd name="connsiteX4" fmla="*/ 193241 w 3587263"/>
              <a:gd name="connsiteY4" fmla="*/ 2939948 h 2939948"/>
              <a:gd name="connsiteX5" fmla="*/ 162719 w 3587263"/>
              <a:gd name="connsiteY5" fmla="*/ 2876589 h 2939948"/>
              <a:gd name="connsiteX6" fmla="*/ 0 w 3587263"/>
              <a:gd name="connsiteY6" fmla="*/ 2070613 h 2939948"/>
              <a:gd name="connsiteX7" fmla="*/ 2070613 w 3587263"/>
              <a:gd name="connsiteY7" fmla="*/ 0 h 2939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7263" h="2939948">
                <a:moveTo>
                  <a:pt x="2070613" y="0"/>
                </a:moveTo>
                <a:cubicBezTo>
                  <a:pt x="2642397" y="0"/>
                  <a:pt x="3160050" y="231761"/>
                  <a:pt x="3534758" y="606469"/>
                </a:cubicBezTo>
                <a:lnTo>
                  <a:pt x="3587263" y="664240"/>
                </a:lnTo>
                <a:lnTo>
                  <a:pt x="3587263" y="2939948"/>
                </a:lnTo>
                <a:lnTo>
                  <a:pt x="193241" y="2939948"/>
                </a:lnTo>
                <a:lnTo>
                  <a:pt x="162719" y="2876589"/>
                </a:lnTo>
                <a:cubicBezTo>
                  <a:pt x="57940" y="2628865"/>
                  <a:pt x="0" y="2356505"/>
                  <a:pt x="0" y="2070613"/>
                </a:cubicBezTo>
                <a:cubicBezTo>
                  <a:pt x="0" y="927045"/>
                  <a:pt x="927045" y="0"/>
                  <a:pt x="2070613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03FF94-D4EB-44F9-AC68-14CA86DABB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10" r="-4" b="-4"/>
          <a:stretch/>
        </p:blipFill>
        <p:spPr>
          <a:xfrm>
            <a:off x="8768827" y="4082141"/>
            <a:ext cx="3423175" cy="2775859"/>
          </a:xfrm>
          <a:custGeom>
            <a:avLst/>
            <a:gdLst>
              <a:gd name="connsiteX0" fmla="*/ 1906524 w 3423175"/>
              <a:gd name="connsiteY0" fmla="*/ 0 h 2775859"/>
              <a:gd name="connsiteX1" fmla="*/ 3377691 w 3423175"/>
              <a:gd name="connsiteY1" fmla="*/ 693798 h 2775859"/>
              <a:gd name="connsiteX2" fmla="*/ 3423175 w 3423175"/>
              <a:gd name="connsiteY2" fmla="*/ 754624 h 2775859"/>
              <a:gd name="connsiteX3" fmla="*/ 3423175 w 3423175"/>
              <a:gd name="connsiteY3" fmla="*/ 2775859 h 2775859"/>
              <a:gd name="connsiteX4" fmla="*/ 211114 w 3423175"/>
              <a:gd name="connsiteY4" fmla="*/ 2775859 h 2775859"/>
              <a:gd name="connsiteX5" fmla="*/ 149824 w 3423175"/>
              <a:gd name="connsiteY5" fmla="*/ 2648629 h 2775859"/>
              <a:gd name="connsiteX6" fmla="*/ 0 w 3423175"/>
              <a:gd name="connsiteY6" fmla="*/ 1906524 h 2775859"/>
              <a:gd name="connsiteX7" fmla="*/ 1906524 w 3423175"/>
              <a:gd name="connsiteY7" fmla="*/ 0 h 277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54630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662</Words>
  <Application>Microsoft Office PowerPoint</Application>
  <PresentationFormat>Widescreen</PresentationFormat>
  <Paragraphs>87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Imperialism and the Path to War</vt:lpstr>
      <vt:lpstr>Franco Prussian War,  1870-1871</vt:lpstr>
      <vt:lpstr>The Declining Ottoman Empire</vt:lpstr>
      <vt:lpstr>Germany’s Geographic Problem</vt:lpstr>
      <vt:lpstr>Berlin-Baghdad Railway </vt:lpstr>
      <vt:lpstr>German-French Moroccan Crisis</vt:lpstr>
      <vt:lpstr>Germany’s Political Problem</vt:lpstr>
      <vt:lpstr>Turkish Revolution 1908</vt:lpstr>
      <vt:lpstr>The Great War</vt:lpstr>
      <vt:lpstr>Schlieffen Plan</vt:lpstr>
      <vt:lpstr>PowerPoint Presentation</vt:lpstr>
      <vt:lpstr>PowerPoint Presentation</vt:lpstr>
      <vt:lpstr>PowerPoint Presentation</vt:lpstr>
      <vt:lpstr>PowerPoint Presentation</vt:lpstr>
      <vt:lpstr>Why Trench Warfare?</vt:lpstr>
      <vt:lpstr>Battle of the Somme</vt:lpstr>
      <vt:lpstr>Naval Blockades</vt:lpstr>
      <vt:lpstr>Woodrow Wilson</vt:lpstr>
      <vt:lpstr>PowerPoint Presentation</vt:lpstr>
      <vt:lpstr>Woodrow Wilson Runs on Campaign Slogan: “He Kept US Out of War” in 1916</vt:lpstr>
      <vt:lpstr>Zimmerman Telegram</vt:lpstr>
      <vt:lpstr>PowerPoint Presentation</vt:lpstr>
      <vt:lpstr>PowerPoint Presentation</vt:lpstr>
      <vt:lpstr>PowerPoint Presentation</vt:lpstr>
      <vt:lpstr>Modern Propaganda Agencies</vt:lpstr>
      <vt:lpstr>PowerPoint Presentation</vt:lpstr>
      <vt:lpstr>Consequences of World War I</vt:lpstr>
      <vt:lpstr>Treaty of Versailles</vt:lpstr>
      <vt:lpstr>Wilsonian Liberal Internationalism</vt:lpstr>
      <vt:lpstr>Contradictions of Liberal Internationalism</vt:lpstr>
      <vt:lpstr>PowerPoint Presentation</vt:lpstr>
      <vt:lpstr>The War Debt and Reparations Cycle</vt:lpstr>
      <vt:lpstr>Pre-War Modernism</vt:lpstr>
      <vt:lpstr>Subjectivity and Irrationality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Cody Stephens</dc:creator>
  <cp:lastModifiedBy>Cody Stephens</cp:lastModifiedBy>
  <cp:revision>61</cp:revision>
  <dcterms:created xsi:type="dcterms:W3CDTF">2018-08-19T18:12:06Z</dcterms:created>
  <dcterms:modified xsi:type="dcterms:W3CDTF">2018-08-21T14:13:22Z</dcterms:modified>
</cp:coreProperties>
</file>